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6" r:id="rId9"/>
    <p:sldId id="265" r:id="rId10"/>
    <p:sldId id="261" r:id="rId11"/>
    <p:sldId id="267" r:id="rId12"/>
    <p:sldId id="268" r:id="rId13"/>
    <p:sldId id="269" r:id="rId14"/>
    <p:sldId id="271" r:id="rId15"/>
    <p:sldId id="272" r:id="rId16"/>
    <p:sldId id="273" r:id="rId17"/>
    <p:sldId id="292" r:id="rId18"/>
    <p:sldId id="293" r:id="rId19"/>
    <p:sldId id="274" r:id="rId20"/>
    <p:sldId id="275" r:id="rId21"/>
    <p:sldId id="295" r:id="rId22"/>
    <p:sldId id="296" r:id="rId23"/>
    <p:sldId id="294" r:id="rId24"/>
    <p:sldId id="276" r:id="rId25"/>
    <p:sldId id="277" r:id="rId26"/>
    <p:sldId id="278" r:id="rId27"/>
    <p:sldId id="279" r:id="rId28"/>
    <p:sldId id="280" r:id="rId29"/>
    <p:sldId id="298" r:id="rId30"/>
    <p:sldId id="281" r:id="rId31"/>
    <p:sldId id="297" r:id="rId32"/>
    <p:sldId id="283" r:id="rId33"/>
    <p:sldId id="285" r:id="rId34"/>
    <p:sldId id="299" r:id="rId35"/>
    <p:sldId id="286" r:id="rId36"/>
    <p:sldId id="300" r:id="rId37"/>
    <p:sldId id="301" r:id="rId38"/>
    <p:sldId id="287" r:id="rId39"/>
    <p:sldId id="288" r:id="rId40"/>
    <p:sldId id="290" r:id="rId41"/>
    <p:sldId id="302" r:id="rId42"/>
    <p:sldId id="291" r:id="rId43"/>
    <p:sldId id="309" r:id="rId44"/>
    <p:sldId id="303" r:id="rId45"/>
    <p:sldId id="304" r:id="rId46"/>
    <p:sldId id="305" r:id="rId47"/>
    <p:sldId id="306" r:id="rId48"/>
    <p:sldId id="308" r:id="rId49"/>
    <p:sldId id="307" r:id="rId50"/>
  </p:sldIdLst>
  <p:sldSz cx="12192000" cy="6858000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EBE03306-6338-483D-B8FB-53B7E9CB1375}">
          <p14:sldIdLst>
            <p14:sldId id="256"/>
            <p14:sldId id="257"/>
            <p14:sldId id="258"/>
            <p14:sldId id="260"/>
            <p14:sldId id="262"/>
            <p14:sldId id="263"/>
            <p14:sldId id="264"/>
            <p14:sldId id="266"/>
            <p14:sldId id="265"/>
          </p14:sldIdLst>
        </p14:section>
        <p14:section name="Névtelen szakasz" id="{11001952-D194-4D95-A326-2266185B69B0}">
          <p14:sldIdLst>
            <p14:sldId id="261"/>
            <p14:sldId id="267"/>
            <p14:sldId id="268"/>
            <p14:sldId id="269"/>
            <p14:sldId id="271"/>
            <p14:sldId id="272"/>
            <p14:sldId id="273"/>
            <p14:sldId id="292"/>
            <p14:sldId id="293"/>
            <p14:sldId id="274"/>
            <p14:sldId id="275"/>
            <p14:sldId id="295"/>
            <p14:sldId id="296"/>
            <p14:sldId id="294"/>
            <p14:sldId id="276"/>
            <p14:sldId id="277"/>
            <p14:sldId id="278"/>
            <p14:sldId id="279"/>
            <p14:sldId id="280"/>
            <p14:sldId id="298"/>
            <p14:sldId id="281"/>
            <p14:sldId id="297"/>
            <p14:sldId id="283"/>
            <p14:sldId id="285"/>
            <p14:sldId id="299"/>
            <p14:sldId id="286"/>
            <p14:sldId id="300"/>
            <p14:sldId id="301"/>
            <p14:sldId id="287"/>
            <p14:sldId id="288"/>
            <p14:sldId id="290"/>
            <p14:sldId id="302"/>
            <p14:sldId id="291"/>
            <p14:sldId id="309"/>
            <p14:sldId id="303"/>
            <p14:sldId id="304"/>
            <p14:sldId id="305"/>
            <p14:sldId id="306"/>
            <p14:sldId id="308"/>
            <p14:sldId id="3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3BDBC-1216-4862-B2A1-0F975E2050AA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E81AC-B798-4515-9C12-3905ACD68FC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939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8664477-2842-4F8F-8365-81025CC6E089}" type="slidenum">
              <a:rPr lang="hu-HU" altLang="hu-HU"/>
              <a:pPr eaLnBrk="1" hangingPunct="1"/>
              <a:t>14</a:t>
            </a:fld>
            <a:endParaRPr lang="hu-HU" altLang="hu-HU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439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736EA12-0D2F-4A68-A7BA-ECD86C690B12}" type="slidenum">
              <a:rPr lang="hu-HU" altLang="hu-HU"/>
              <a:pPr eaLnBrk="1" hangingPunct="1"/>
              <a:t>25</a:t>
            </a:fld>
            <a:endParaRPr lang="hu-HU" altLang="hu-HU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41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4584E7C-CC02-438D-977A-F0D25C7FF256}" type="slidenum">
              <a:rPr lang="hu-HU" altLang="hu-HU"/>
              <a:pPr eaLnBrk="1" hangingPunct="1"/>
              <a:t>26</a:t>
            </a:fld>
            <a:endParaRPr lang="hu-HU" altLang="hu-HU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13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A3D328-760A-473B-85DF-603792CFE869}" type="slidenum">
              <a:rPr lang="hu-HU" altLang="hu-HU"/>
              <a:pPr/>
              <a:t>28</a:t>
            </a:fld>
            <a:endParaRPr lang="hu-HU" altLang="hu-HU"/>
          </a:p>
        </p:txBody>
      </p:sp>
      <p:sp>
        <p:nvSpPr>
          <p:cNvPr id="518146" name="Rectangle 7"/>
          <p:cNvSpPr txBox="1">
            <a:spLocks noGrp="1" noChangeArrowheads="1"/>
          </p:cNvSpPr>
          <p:nvPr/>
        </p:nvSpPr>
        <p:spPr bwMode="auto">
          <a:xfrm>
            <a:off x="3979473" y="10541884"/>
            <a:ext cx="3043218" cy="55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11" tIns="49455" rIns="98911" bIns="49455" anchor="b"/>
          <a:lstStyle>
            <a:lvl1pPr defTabSz="989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3275" indent="-307975" defTabSz="989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6663" indent="-247650" defTabSz="989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30375" indent="-246063" defTabSz="989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25675" indent="-247650" defTabSz="9890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82875" indent="-24765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0075" indent="-24765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7275" indent="-24765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54475" indent="-24765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04EA1548-B029-4A7C-B9F9-80BB6D901F83}" type="slidenum">
              <a:rPr lang="hu-HU" altLang="hu-HU" sz="1300">
                <a:latin typeface="Arial" panose="020B0604020202020204" pitchFamily="34" charset="0"/>
              </a:rPr>
              <a:pPr algn="r" eaLnBrk="1" hangingPunct="1"/>
              <a:t>28</a:t>
            </a:fld>
            <a:endParaRPr lang="hu-HU" altLang="hu-HU" sz="1300">
              <a:latin typeface="Arial" panose="020B0604020202020204" pitchFamily="34" charset="0"/>
            </a:endParaRPr>
          </a:p>
        </p:txBody>
      </p:sp>
      <p:sp>
        <p:nvSpPr>
          <p:cNvPr id="518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87325" y="831850"/>
            <a:ext cx="7397750" cy="4162425"/>
          </a:xfrm>
          <a:ln/>
        </p:spPr>
      </p:sp>
      <p:sp>
        <p:nvSpPr>
          <p:cNvPr id="518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797" y="5271804"/>
            <a:ext cx="5620670" cy="4994340"/>
          </a:xfrm>
        </p:spPr>
        <p:txBody>
          <a:bodyPr lIns="98911" tIns="49455" rIns="98911" bIns="49455"/>
          <a:lstStyle/>
          <a:p>
            <a:pPr eaLnBrk="1" hangingPunct="1"/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504098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B9B48D-DA18-4D24-8EC8-8C7ACDBB56E4}" type="slidenum">
              <a:rPr lang="hu-HU" altLang="hu-HU"/>
              <a:pPr/>
              <a:t>36</a:t>
            </a:fld>
            <a:endParaRPr lang="hu-HU" altLang="hu-HU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23146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9BAAA6-F4B5-4694-8319-7BF211B00084}" type="slidenum">
              <a:rPr lang="hu-HU" altLang="hu-HU"/>
              <a:pPr/>
              <a:t>37</a:t>
            </a:fld>
            <a:endParaRPr lang="hu-HU" altLang="hu-HU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76452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A441EA5-F61A-41DA-B5EE-27061385DF5D}" type="slidenum">
              <a:rPr lang="hu-HU" altLang="hu-HU"/>
              <a:pPr eaLnBrk="1" hangingPunct="1"/>
              <a:t>15</a:t>
            </a:fld>
            <a:endParaRPr lang="hu-HU" altLang="hu-HU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015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3571C83-A989-4982-8988-79B40C7EDDAA}" type="slidenum">
              <a:rPr lang="hu-HU" altLang="hu-HU"/>
              <a:pPr eaLnBrk="1" hangingPunct="1"/>
              <a:t>16</a:t>
            </a:fld>
            <a:endParaRPr lang="hu-HU" altLang="hu-HU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342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5DCD345-4F47-4C69-9102-B5256DF8C9DB}" type="slidenum">
              <a:rPr lang="hu-HU" altLang="hu-HU"/>
              <a:pPr eaLnBrk="1" hangingPunct="1"/>
              <a:t>17</a:t>
            </a:fld>
            <a:endParaRPr lang="hu-HU" altLang="hu-HU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952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425520-30ED-4093-958A-4F47336C7342}" type="slidenum">
              <a:rPr lang="hu-HU" altLang="hu-HU"/>
              <a:pPr eaLnBrk="1" hangingPunct="1"/>
              <a:t>18</a:t>
            </a:fld>
            <a:endParaRPr lang="hu-HU" altLang="hu-HU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335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A1275AE-2D21-4F46-AAAC-58916E9048C9}" type="slidenum">
              <a:rPr lang="hu-HU" altLang="hu-HU"/>
              <a:pPr eaLnBrk="1" hangingPunct="1"/>
              <a:t>19</a:t>
            </a:fld>
            <a:endParaRPr lang="hu-HU" altLang="hu-HU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114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BAB13D1-0465-4071-93FF-D50711CE5497}" type="slidenum">
              <a:rPr lang="hu-HU" altLang="hu-HU"/>
              <a:pPr eaLnBrk="1" hangingPunct="1"/>
              <a:t>20</a:t>
            </a:fld>
            <a:endParaRPr lang="hu-HU" altLang="hu-HU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2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51A0C47-1C7C-48F0-B42B-EB87971468B4}" type="slidenum">
              <a:rPr lang="hu-HU" altLang="hu-HU"/>
              <a:pPr eaLnBrk="1" hangingPunct="1"/>
              <a:t>23</a:t>
            </a:fld>
            <a:endParaRPr lang="hu-HU" altLang="hu-HU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742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B69EC87-08C8-40F8-BE9A-86473DDEB0F5}" type="slidenum">
              <a:rPr lang="hu-HU" altLang="hu-HU"/>
              <a:pPr eaLnBrk="1" hangingPunct="1"/>
              <a:t>24</a:t>
            </a:fld>
            <a:endParaRPr lang="hu-HU" altLang="hu-HU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3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ED4E-2B35-47C2-83D0-712AFF82EF08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1B7D-3093-40F2-BE0D-183BC81603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722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ED4E-2B35-47C2-83D0-712AFF82EF08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1B7D-3093-40F2-BE0D-183BC81603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2301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ED4E-2B35-47C2-83D0-712AFF82EF08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1B7D-3093-40F2-BE0D-183BC81603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8564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609601" y="244476"/>
            <a:ext cx="11180233" cy="14319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117601" y="1905000"/>
            <a:ext cx="5236633" cy="20193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557434" y="1905000"/>
            <a:ext cx="5236633" cy="20193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1117601" y="4076700"/>
            <a:ext cx="5236633" cy="20193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557434" y="4076700"/>
            <a:ext cx="5236633" cy="20193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0A8305-404B-4029-9E5C-9375A39806A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88277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D0EE4B-9BEF-445D-ADE0-DBFFB49127E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89990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7992BBF-023F-4A8B-80EA-07514A03A8E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2649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ED4E-2B35-47C2-83D0-712AFF82EF08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1B7D-3093-40F2-BE0D-183BC81603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673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ED4E-2B35-47C2-83D0-712AFF82EF08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1B7D-3093-40F2-BE0D-183BC81603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582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ED4E-2B35-47C2-83D0-712AFF82EF08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1B7D-3093-40F2-BE0D-183BC81603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1463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ED4E-2B35-47C2-83D0-712AFF82EF08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1B7D-3093-40F2-BE0D-183BC81603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8183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ED4E-2B35-47C2-83D0-712AFF82EF08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1B7D-3093-40F2-BE0D-183BC81603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2049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ED4E-2B35-47C2-83D0-712AFF82EF08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1B7D-3093-40F2-BE0D-183BC81603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7425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ED4E-2B35-47C2-83D0-712AFF82EF08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1B7D-3093-40F2-BE0D-183BC81603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767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ED4E-2B35-47C2-83D0-712AFF82EF08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1B7D-3093-40F2-BE0D-183BC81603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0892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ED4E-2B35-47C2-83D0-712AFF82EF08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71B7D-3093-40F2-BE0D-183BC816035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83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goozl@upcmail.h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smtClean="0">
                <a:latin typeface="+mn-lt"/>
                <a:cs typeface="Arial" panose="020B0604020202020204" pitchFamily="34" charset="0"/>
              </a:rPr>
              <a:t>Őszintén a megújuló energiákról</a:t>
            </a:r>
            <a:endParaRPr lang="hu-HU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968062" y="3668905"/>
            <a:ext cx="10255876" cy="738142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cs typeface="Arial" panose="020B0604020202020204" pitchFamily="34" charset="0"/>
              </a:rPr>
              <a:t>Kelet-magyarországi </a:t>
            </a:r>
            <a:r>
              <a:rPr lang="hu-HU" sz="3600" b="1" dirty="0" err="1" smtClean="0">
                <a:cs typeface="Arial" panose="020B0604020202020204" pitchFamily="34" charset="0"/>
              </a:rPr>
              <a:t>Szépkorúak</a:t>
            </a:r>
            <a:r>
              <a:rPr lang="hu-HU" sz="3600" b="1" dirty="0" smtClean="0">
                <a:cs typeface="Arial" panose="020B0604020202020204" pitchFamily="34" charset="0"/>
              </a:rPr>
              <a:t> Akadémiája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149036" y="4706717"/>
            <a:ext cx="34358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cs typeface="Arial" panose="020B0604020202020204" pitchFamily="34" charset="0"/>
              </a:rPr>
              <a:t>Dr. </a:t>
            </a:r>
            <a:r>
              <a:rPr lang="hu-HU" sz="2400" dirty="0" err="1" smtClean="0">
                <a:cs typeface="Arial" panose="020B0604020202020204" pitchFamily="34" charset="0"/>
              </a:rPr>
              <a:t>Göőz</a:t>
            </a:r>
            <a:r>
              <a:rPr lang="hu-HU" sz="2400" dirty="0" smtClean="0">
                <a:cs typeface="Arial" panose="020B0604020202020204" pitchFamily="34" charset="0"/>
              </a:rPr>
              <a:t> Lajos </a:t>
            </a:r>
          </a:p>
          <a:p>
            <a:r>
              <a:rPr lang="hu-HU" sz="2400" dirty="0" smtClean="0">
                <a:cs typeface="Arial" panose="020B0604020202020204" pitchFamily="34" charset="0"/>
              </a:rPr>
              <a:t>Professor emeritus</a:t>
            </a:r>
          </a:p>
          <a:p>
            <a:r>
              <a:rPr lang="hu-HU" sz="2400" dirty="0" smtClean="0">
                <a:cs typeface="Arial" panose="020B0604020202020204" pitchFamily="34" charset="0"/>
              </a:rPr>
              <a:t>Tel.: (36) 1/200-65-01</a:t>
            </a:r>
          </a:p>
          <a:p>
            <a:r>
              <a:rPr lang="hu-HU" sz="2400" dirty="0" smtClean="0">
                <a:cs typeface="Arial" panose="020B0604020202020204" pitchFamily="34" charset="0"/>
              </a:rPr>
              <a:t>        (+36)30-982-4740</a:t>
            </a:r>
          </a:p>
          <a:p>
            <a:r>
              <a:rPr lang="hu-HU" sz="2400" dirty="0">
                <a:cs typeface="Arial" panose="020B0604020202020204" pitchFamily="34" charset="0"/>
              </a:rPr>
              <a:t>e</a:t>
            </a:r>
            <a:r>
              <a:rPr lang="hu-HU" sz="2400" dirty="0" smtClean="0">
                <a:cs typeface="Arial" panose="020B0604020202020204" pitchFamily="34" charset="0"/>
              </a:rPr>
              <a:t>-mail: </a:t>
            </a:r>
            <a:r>
              <a:rPr lang="hu-HU" sz="2400" dirty="0" err="1" smtClean="0">
                <a:cs typeface="Arial" panose="020B0604020202020204" pitchFamily="34" charset="0"/>
                <a:hlinkClick r:id="rId2"/>
              </a:rPr>
              <a:t>goozl</a:t>
            </a:r>
            <a:r>
              <a:rPr lang="hu-HU" sz="2400" dirty="0" smtClean="0">
                <a:cs typeface="Arial" panose="020B0604020202020204" pitchFamily="34" charset="0"/>
                <a:hlinkClick r:id="rId2"/>
              </a:rPr>
              <a:t>@</a:t>
            </a:r>
            <a:r>
              <a:rPr lang="hu-HU" sz="2400" dirty="0" err="1" smtClean="0">
                <a:cs typeface="Arial" panose="020B0604020202020204" pitchFamily="34" charset="0"/>
                <a:hlinkClick r:id="rId2"/>
              </a:rPr>
              <a:t>upcmail.hu</a:t>
            </a:r>
            <a:endParaRPr lang="hu-HU" sz="240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896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4900" b="1" dirty="0" smtClean="0">
                <a:latin typeface="+mn-lt"/>
              </a:rPr>
              <a:t>Mi az állam feladata az energiaellátással kapcsolatosan?</a:t>
            </a:r>
            <a:r>
              <a:rPr lang="hu-HU" b="1" dirty="0" smtClean="0"/>
              <a:t/>
            </a:r>
            <a:br>
              <a:rPr lang="hu-HU" b="1" dirty="0" smtClean="0"/>
            </a:b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242231"/>
            <a:ext cx="10515600" cy="4506912"/>
          </a:xfrm>
        </p:spPr>
        <p:txBody>
          <a:bodyPr>
            <a:noAutofit/>
          </a:bodyPr>
          <a:lstStyle/>
          <a:p>
            <a:r>
              <a:rPr lang="hu-HU" sz="3200" dirty="0" smtClean="0"/>
              <a:t>Az energia biztonságos megteremtése a társadalom számára.</a:t>
            </a:r>
          </a:p>
          <a:p>
            <a:r>
              <a:rPr lang="hu-HU" sz="3200" dirty="0" smtClean="0"/>
              <a:t>Az energiaellátás fenntarthatósága.</a:t>
            </a:r>
          </a:p>
          <a:p>
            <a:r>
              <a:rPr lang="hu-HU" sz="3200" dirty="0" smtClean="0"/>
              <a:t>A versenyképessége.</a:t>
            </a:r>
          </a:p>
          <a:p>
            <a:pPr marL="0" indent="0">
              <a:buNone/>
            </a:pPr>
            <a:endParaRPr lang="hu-HU" sz="3200" dirty="0" smtClean="0"/>
          </a:p>
          <a:p>
            <a:pPr marL="0" indent="0" algn="just">
              <a:buNone/>
            </a:pPr>
            <a:r>
              <a:rPr lang="hu-HU" sz="3200" dirty="0" smtClean="0"/>
              <a:t>Magyarország 2020-ra azt vállalta, hogy az energiatermelés 13%-a megújuló energiákból származik. Ma már túlléptük a 14,5 %-ot. 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326836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67229" y="740229"/>
            <a:ext cx="10515600" cy="57186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3600" dirty="0" smtClean="0"/>
              <a:t>Gyakorlatban az energiaellátás terén a villamos energia biztosítása került előtérbe. </a:t>
            </a:r>
          </a:p>
          <a:p>
            <a:pPr marL="0" indent="0" algn="just">
              <a:buNone/>
            </a:pPr>
            <a:endParaRPr lang="hu-HU" sz="3600" dirty="0" smtClean="0"/>
          </a:p>
          <a:p>
            <a:pPr marL="0" indent="0" algn="just">
              <a:buNone/>
            </a:pPr>
            <a:r>
              <a:rPr lang="hu-HU" sz="3600" dirty="0" smtClean="0"/>
              <a:t>Az elavult villamoshálózat miatt 2003. augusztus 14-én 50 millió ember maradt sötétségben az USA-ban. ( 50 ezer gyermekkel több született.)</a:t>
            </a:r>
          </a:p>
          <a:p>
            <a:pPr marL="0" indent="0" algn="just">
              <a:buNone/>
            </a:pPr>
            <a:endParaRPr lang="hu-HU" sz="3600" dirty="0" smtClean="0"/>
          </a:p>
          <a:p>
            <a:pPr marL="0" indent="0" algn="just">
              <a:buNone/>
            </a:pPr>
            <a:r>
              <a:rPr lang="hu-HU" sz="3600" dirty="0" smtClean="0"/>
              <a:t>Az áramkimaradás következményeivel a lakosság általában nincs tisztában.</a:t>
            </a:r>
          </a:p>
        </p:txBody>
      </p:sp>
    </p:spTree>
    <p:extLst>
      <p:ext uri="{BB962C8B-B14F-4D97-AF65-F5344CB8AC3E}">
        <p14:creationId xmlns:p14="http://schemas.microsoft.com/office/powerpoint/2010/main" val="1048525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334851"/>
            <a:ext cx="10515600" cy="625913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hu-HU" sz="3500" b="1" dirty="0" smtClean="0"/>
              <a:t>Ha nincs áram?</a:t>
            </a:r>
          </a:p>
          <a:p>
            <a:pPr marL="0" indent="0">
              <a:buNone/>
            </a:pPr>
            <a:r>
              <a:rPr lang="hu-HU" dirty="0" smtClean="0"/>
              <a:t>- Nincs telefon, tv, rádió, </a:t>
            </a:r>
          </a:p>
          <a:p>
            <a:pPr marL="0" indent="0">
              <a:buNone/>
            </a:pPr>
            <a:r>
              <a:rPr lang="hu-HU" dirty="0" smtClean="0"/>
              <a:t>- leáll a közlekedés, </a:t>
            </a:r>
          </a:p>
          <a:p>
            <a:pPr marL="0" indent="0">
              <a:buNone/>
            </a:pPr>
            <a:r>
              <a:rPr lang="hu-HU" dirty="0" smtClean="0"/>
              <a:t>- a benzinkutak sem szolgáltatnak, </a:t>
            </a:r>
          </a:p>
          <a:p>
            <a:pPr marL="0" indent="0">
              <a:buNone/>
            </a:pPr>
            <a:r>
              <a:rPr lang="hu-HU" dirty="0" smtClean="0"/>
              <a:t>- a kórházak, műtők áram nélkül nem tudnak létezni, </a:t>
            </a:r>
          </a:p>
          <a:p>
            <a:pPr marL="0" indent="0">
              <a:buNone/>
            </a:pPr>
            <a:r>
              <a:rPr lang="hu-HU" dirty="0" smtClean="0"/>
              <a:t>- repülésirányítás, </a:t>
            </a:r>
          </a:p>
          <a:p>
            <a:pPr marL="0" indent="0">
              <a:buNone/>
            </a:pPr>
            <a:r>
              <a:rPr lang="hu-HU" dirty="0" smtClean="0"/>
              <a:t>- vízszolgáltatás, szennyvízcsatorna, </a:t>
            </a:r>
          </a:p>
          <a:p>
            <a:pPr marL="0" indent="0">
              <a:buNone/>
            </a:pPr>
            <a:r>
              <a:rPr lang="hu-HU" dirty="0" smtClean="0"/>
              <a:t>- főzés, világítás, hűtőgépek, meleg víz ellátás, </a:t>
            </a:r>
          </a:p>
          <a:p>
            <a:pPr marL="0" indent="0">
              <a:buNone/>
            </a:pPr>
            <a:r>
              <a:rPr lang="hu-HU" dirty="0" smtClean="0"/>
              <a:t>- megbénul a bankrendszer, </a:t>
            </a:r>
          </a:p>
          <a:p>
            <a:pPr marL="0" indent="0">
              <a:buNone/>
            </a:pPr>
            <a:r>
              <a:rPr lang="hu-HU" dirty="0" smtClean="0"/>
              <a:t>- a katonai és rendőri védelem akadozik, </a:t>
            </a:r>
          </a:p>
          <a:p>
            <a:pPr marL="0" indent="0">
              <a:buNone/>
            </a:pPr>
            <a:r>
              <a:rPr lang="hu-HU" dirty="0" smtClean="0"/>
              <a:t>- hiába van gáz a keringtető szivattyúk nem működnek, megszűnik a fűtés</a:t>
            </a:r>
          </a:p>
          <a:p>
            <a:pPr marL="0" indent="0">
              <a:buNone/>
            </a:pPr>
            <a:r>
              <a:rPr lang="hu-HU" dirty="0" smtClean="0"/>
              <a:t>- </a:t>
            </a:r>
            <a:r>
              <a:rPr lang="hu-HU" dirty="0" err="1" smtClean="0"/>
              <a:t>computerrendszer</a:t>
            </a:r>
            <a:r>
              <a:rPr lang="hu-HU" dirty="0" smtClean="0"/>
              <a:t> összeomlik. </a:t>
            </a:r>
          </a:p>
          <a:p>
            <a:pPr marL="0" indent="0">
              <a:buNone/>
            </a:pPr>
            <a:r>
              <a:rPr lang="hu-HU" dirty="0" smtClean="0"/>
              <a:t>( Az USA-ban rengeteg gyilkosság, rablás történt, amikor 14 napig nem volt áram és a liftek sem működtek.)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05774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33305"/>
            <a:ext cx="10515600" cy="665185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>
                <a:latin typeface="+mn-lt"/>
              </a:rPr>
              <a:t>A megújuló energiák</a:t>
            </a:r>
            <a:endParaRPr lang="hu-HU" b="1" dirty="0">
              <a:latin typeface="+mn-lt"/>
            </a:endParaRPr>
          </a:p>
        </p:txBody>
      </p:sp>
      <p:pic>
        <p:nvPicPr>
          <p:cNvPr id="5" name="Picture 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8809" y="798490"/>
            <a:ext cx="3561530" cy="2857344"/>
          </a:xfrm>
          <a:prstGeom prst="rect">
            <a:avLst/>
          </a:prstGeom>
        </p:spPr>
      </p:pic>
      <p:pic>
        <p:nvPicPr>
          <p:cNvPr id="6" name="Picture 9" descr="szelturbin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5501" y="934356"/>
            <a:ext cx="3722176" cy="27214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izes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367" y="4159876"/>
            <a:ext cx="3573715" cy="223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5501" y="4032161"/>
            <a:ext cx="3722176" cy="2011588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4822121" y="6043749"/>
            <a:ext cx="2464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és a biomassza.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414705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39926"/>
            <a:ext cx="8229600" cy="692150"/>
          </a:xfrm>
        </p:spPr>
        <p:txBody>
          <a:bodyPr/>
          <a:lstStyle/>
          <a:p>
            <a:pPr eaLnBrk="1" hangingPunct="1"/>
            <a:r>
              <a:rPr lang="hu-HU" altLang="hu-HU" sz="4000" b="1" dirty="0">
                <a:latin typeface="+mn-lt"/>
              </a:rPr>
              <a:t>A napenergia megjelenési formái: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91175" y="1186076"/>
            <a:ext cx="4826000" cy="5689600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lnSpc>
                <a:spcPct val="80000"/>
              </a:lnSpc>
              <a:buNone/>
            </a:pPr>
            <a:r>
              <a:rPr lang="hu-HU" altLang="hu-HU" b="1" dirty="0"/>
              <a:t>Közvetlen sugárzás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hu-HU" altLang="hu-HU" dirty="0"/>
          </a:p>
          <a:p>
            <a:pPr eaLnBrk="1" hangingPunct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hu-HU" altLang="hu-HU" dirty="0"/>
              <a:t>A  Napból a Földet érő sugárzás hatalmas mennyiségű, jelenlegi energiatermelésünknek több mint tízezerszerese</a:t>
            </a:r>
          </a:p>
          <a:p>
            <a:pPr eaLnBrk="1" hangingPunct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hu-HU" altLang="hu-HU" dirty="0"/>
              <a:t>Föld légkörének határán mért sugárzás a napállandó, melynek értéke: I</a:t>
            </a:r>
            <a:r>
              <a:rPr lang="hu-HU" altLang="hu-HU" baseline="-25000" dirty="0"/>
              <a:t>o</a:t>
            </a:r>
            <a:r>
              <a:rPr lang="hu-HU" altLang="hu-HU" dirty="0"/>
              <a:t>=1,35 </a:t>
            </a:r>
            <a:r>
              <a:rPr lang="hu-HU" altLang="hu-HU" dirty="0" smtClean="0"/>
              <a:t>kW/m</a:t>
            </a:r>
            <a:r>
              <a:rPr lang="hu-HU" altLang="hu-HU" baseline="30000" dirty="0" smtClean="0"/>
              <a:t>2</a:t>
            </a:r>
            <a:endParaRPr lang="hu-HU" altLang="hu-HU" baseline="30000" dirty="0"/>
          </a:p>
          <a:p>
            <a:pPr eaLnBrk="1" hangingPunct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hu-HU" altLang="hu-HU" dirty="0"/>
              <a:t>A földfelszínre érkező sugárzás kis része visszaverődik, a nagyobbik részét azonban elnyeli a </a:t>
            </a:r>
            <a:r>
              <a:rPr lang="hu-HU" altLang="hu-HU" dirty="0" smtClean="0"/>
              <a:t>felszín.</a:t>
            </a:r>
            <a:endParaRPr lang="hu-HU" altLang="hu-HU" dirty="0"/>
          </a:p>
          <a:p>
            <a:pPr eaLnBrk="1" hangingPunct="1">
              <a:lnSpc>
                <a:spcPct val="80000"/>
              </a:lnSpc>
            </a:pPr>
            <a:endParaRPr lang="hu-HU" alt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43" y="1552148"/>
            <a:ext cx="4172532" cy="41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86517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55" decel="100000"/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155" decel="100000"/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155" fill="hold"/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9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155" decel="100000"/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155" decel="100000"/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1155" fill="hold"/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1155" fill="hold"/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155" decel="100000"/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155" decel="100000"/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1155" fill="hold"/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55" decel="100000"/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155" decel="100000"/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1155" fill="hold"/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1155" fill="hold"/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2" grpId="0"/>
      <p:bldP spid="17408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hu-HU" b="1" dirty="0" smtClean="0">
                <a:latin typeface="+mn-lt"/>
              </a:rPr>
              <a:t>A napenergia alkalmazási területei</a:t>
            </a:r>
          </a:p>
        </p:txBody>
      </p:sp>
      <p:sp>
        <p:nvSpPr>
          <p:cNvPr id="13322" name="Rectangle 10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362201" y="1690688"/>
            <a:ext cx="3929063" cy="44053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2400" dirty="0"/>
              <a:t>Termikus (napkollektoros)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sz="2400" dirty="0"/>
              <a:t>-&gt; Hőtermelés </a:t>
            </a:r>
          </a:p>
        </p:txBody>
      </p:sp>
      <p:sp>
        <p:nvSpPr>
          <p:cNvPr id="13323" name="Rectangle 11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6440488" y="1690688"/>
            <a:ext cx="3929062" cy="44053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2400" dirty="0" err="1"/>
              <a:t>Fotovillamos</a:t>
            </a:r>
            <a:r>
              <a:rPr lang="hu-HU" sz="2400" dirty="0"/>
              <a:t> (napelemes)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sz="2400" dirty="0"/>
              <a:t>-&gt; Villamos áram előállítás </a:t>
            </a:r>
          </a:p>
        </p:txBody>
      </p:sp>
      <p:pic>
        <p:nvPicPr>
          <p:cNvPr id="12293" name="Picture 12" descr="Kép 2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2781300"/>
            <a:ext cx="331152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3" descr="Dscf59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2852739"/>
            <a:ext cx="2974975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2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ép 0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195513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Energia_taska2_cr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0"/>
            <a:ext cx="2160587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Kép 0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0"/>
            <a:ext cx="2411412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Kép 1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5039"/>
            <a:ext cx="18859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Kép 08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2205039"/>
            <a:ext cx="251936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IMG_17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2205039"/>
            <a:ext cx="21605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Kép 07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81526"/>
            <a:ext cx="2268538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Kép 25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2205039"/>
            <a:ext cx="270033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napelem-mukodese-kep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4589464"/>
            <a:ext cx="2592387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 descr="napelem-mukodese-kep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4581526"/>
            <a:ext cx="20891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 descr="napelem-mukodese-kep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"/>
            <a:ext cx="2395538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3" descr="napelem-mukodese-kep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4581526"/>
            <a:ext cx="2195512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38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0429" y="158750"/>
            <a:ext cx="10515600" cy="1325563"/>
          </a:xfrm>
        </p:spPr>
        <p:txBody>
          <a:bodyPr/>
          <a:lstStyle/>
          <a:p>
            <a:pPr eaLnBrk="1" hangingPunct="1">
              <a:defRPr/>
            </a:pPr>
            <a:r>
              <a:rPr lang="hu-HU" sz="3600" b="1" dirty="0">
                <a:latin typeface="+mn-lt"/>
              </a:rPr>
              <a:t>Tipikus Napkollektoros Vízmelegítő rendszer ábrája</a:t>
            </a:r>
          </a:p>
        </p:txBody>
      </p:sp>
      <p:pic>
        <p:nvPicPr>
          <p:cNvPr id="15364" name="Picture 4" descr="004D_SolarHeating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484313"/>
            <a:ext cx="8497888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65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92313" y="188913"/>
            <a:ext cx="8229600" cy="6477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hu-HU" sz="3600" b="1" dirty="0">
                <a:latin typeface="+mn-lt"/>
              </a:rPr>
              <a:t>Mennyit termel?</a:t>
            </a:r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919288" y="1268414"/>
            <a:ext cx="8229600" cy="536098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hu-HU" b="1" dirty="0" smtClean="0"/>
              <a:t>1 kW </a:t>
            </a:r>
            <a:r>
              <a:rPr lang="hu-HU" b="1" dirty="0" err="1" smtClean="0"/>
              <a:t>os</a:t>
            </a:r>
            <a:r>
              <a:rPr lang="hu-HU" b="1" dirty="0" smtClean="0"/>
              <a:t> napelemes rendszer: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dirty="0" smtClean="0"/>
              <a:t>Napsütéses óra x </a:t>
            </a:r>
            <a:r>
              <a:rPr lang="hu-HU" dirty="0" err="1" smtClean="0"/>
              <a:t>Wp</a:t>
            </a:r>
            <a:r>
              <a:rPr lang="hu-HU" dirty="0" smtClean="0"/>
              <a:t> = ? kWh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dirty="0" smtClean="0"/>
              <a:t>Pl.: Nyáron: napi 10 óra X 1000Wp = 10.000Wh = 10 kWh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dirty="0" smtClean="0"/>
              <a:t>Télen: 2 óra X 1000Wp = 2 kWh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hu-HU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b="1" dirty="0" smtClean="0"/>
              <a:t>Mindez mennyibe kerül?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dirty="0" smtClean="0"/>
              <a:t>Típustól függően 2,5-5 </a:t>
            </a:r>
            <a:r>
              <a:rPr lang="hu-HU" dirty="0" err="1" smtClean="0"/>
              <a:t>Eur</a:t>
            </a:r>
            <a:r>
              <a:rPr lang="hu-HU" dirty="0" smtClean="0"/>
              <a:t>/ W.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hu-HU" dirty="0" smtClean="0"/>
              <a:t>+ kiegészítők.</a:t>
            </a:r>
          </a:p>
        </p:txBody>
      </p:sp>
    </p:spTree>
    <p:extLst>
      <p:ext uri="{BB962C8B-B14F-4D97-AF65-F5344CB8AC3E}">
        <p14:creationId xmlns:p14="http://schemas.microsoft.com/office/powerpoint/2010/main" val="37638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441543" cy="9810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hu-HU" altLang="hu-HU" sz="4000" b="1" dirty="0">
                <a:latin typeface="+mn-lt"/>
              </a:rPr>
              <a:t>A </a:t>
            </a:r>
            <a:r>
              <a:rPr lang="hu-HU" altLang="hu-HU" sz="4000" b="1" i="1" u="sng" dirty="0">
                <a:latin typeface="+mn-lt"/>
              </a:rPr>
              <a:t>szélenergia</a:t>
            </a:r>
            <a:r>
              <a:rPr lang="hu-HU" altLang="hu-HU" sz="4000" b="1" dirty="0">
                <a:latin typeface="+mn-lt"/>
              </a:rPr>
              <a:t> is a napsugárzásra vezethető vissza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125538"/>
            <a:ext cx="9144000" cy="1511300"/>
          </a:xfrm>
        </p:spPr>
        <p:txBody>
          <a:bodyPr/>
          <a:lstStyle/>
          <a:p>
            <a:pPr eaLnBrk="1" hangingPunct="1"/>
            <a:r>
              <a:rPr lang="hu-HU" altLang="hu-HU"/>
              <a:t>Amikor a napsugárzás hatására felmelegedett levegő felemelkedik, a helyére hideg levegő kerül.</a:t>
            </a:r>
          </a:p>
          <a:p>
            <a:pPr eaLnBrk="1" hangingPunct="1"/>
            <a:r>
              <a:rPr lang="hu-HU" altLang="hu-HU"/>
              <a:t>Ezt a légmozgást nevezzük szélnek</a:t>
            </a:r>
          </a:p>
        </p:txBody>
      </p:sp>
      <p:pic>
        <p:nvPicPr>
          <p:cNvPr id="176132" name="Picture 4" descr="j0282865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2625726"/>
            <a:ext cx="5076825" cy="4232275"/>
          </a:xfrm>
        </p:spPr>
      </p:pic>
      <p:pic>
        <p:nvPicPr>
          <p:cNvPr id="176133" name="Picture 5" descr="j0282865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8664" y="2614614"/>
            <a:ext cx="4859337" cy="4243387"/>
          </a:xfrm>
        </p:spPr>
      </p:pic>
    </p:spTree>
    <p:extLst>
      <p:ext uri="{BB962C8B-B14F-4D97-AF65-F5344CB8AC3E}">
        <p14:creationId xmlns:p14="http://schemas.microsoft.com/office/powerpoint/2010/main" val="3493393531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0" grpId="0"/>
      <p:bldP spid="17613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9293" y="614089"/>
            <a:ext cx="11658600" cy="924791"/>
          </a:xfrm>
        </p:spPr>
        <p:txBody>
          <a:bodyPr>
            <a:noAutofit/>
          </a:bodyPr>
          <a:lstStyle/>
          <a:p>
            <a:pPr algn="ctr"/>
            <a:r>
              <a:rPr lang="hu-HU" b="1" dirty="0" smtClean="0">
                <a:latin typeface="+mn-lt"/>
                <a:cs typeface="Arial" panose="020B0604020202020204" pitchFamily="34" charset="0"/>
              </a:rPr>
              <a:t>Energia és környezet – a fenntarthatóság kulcskérdései</a:t>
            </a:r>
            <a:endParaRPr lang="hu-HU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9293" y="2219849"/>
            <a:ext cx="11404250" cy="3974888"/>
          </a:xfrm>
        </p:spPr>
        <p:txBody>
          <a:bodyPr/>
          <a:lstStyle/>
          <a:p>
            <a:pPr marL="0" indent="0">
              <a:buNone/>
            </a:pPr>
            <a:r>
              <a:rPr lang="hu-HU" cap="all" dirty="0" smtClean="0"/>
              <a:t>	</a:t>
            </a:r>
            <a:r>
              <a:rPr lang="hu-HU" sz="4000" cap="all" dirty="0" smtClean="0"/>
              <a:t>				Társadalom</a:t>
            </a:r>
          </a:p>
          <a:p>
            <a:pPr marL="0" indent="0">
              <a:buNone/>
            </a:pPr>
            <a:r>
              <a:rPr lang="hu-HU" sz="4000" cap="all" dirty="0" smtClean="0"/>
              <a:t>				Környezet</a:t>
            </a:r>
          </a:p>
          <a:p>
            <a:pPr marL="0" indent="0">
              <a:buNone/>
            </a:pPr>
            <a:r>
              <a:rPr lang="hu-HU" sz="4000" cap="all" dirty="0" smtClean="0"/>
              <a:t>			Talaj (Élelem)</a:t>
            </a:r>
          </a:p>
          <a:p>
            <a:pPr marL="0" indent="0">
              <a:buNone/>
            </a:pPr>
            <a:r>
              <a:rPr lang="hu-HU" sz="4000" cap="all" dirty="0" smtClean="0"/>
              <a:t>		Édesvíz</a:t>
            </a:r>
          </a:p>
          <a:p>
            <a:pPr marL="0" indent="0">
              <a:buNone/>
            </a:pPr>
            <a:r>
              <a:rPr lang="hu-HU" sz="4000" cap="all" dirty="0" smtClean="0"/>
              <a:t>	Energia 		Nyersanyagok</a:t>
            </a:r>
          </a:p>
          <a:p>
            <a:pPr marL="0" indent="0">
              <a:buNone/>
            </a:pPr>
            <a:endParaRPr lang="hu-HU" cap="all" dirty="0"/>
          </a:p>
        </p:txBody>
      </p:sp>
    </p:spTree>
    <p:extLst>
      <p:ext uri="{BB962C8B-B14F-4D97-AF65-F5344CB8AC3E}">
        <p14:creationId xmlns:p14="http://schemas.microsoft.com/office/powerpoint/2010/main" val="1863851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hu-HU" b="1" dirty="0" smtClean="0">
                <a:latin typeface="+mn-lt"/>
              </a:rPr>
              <a:t>Szélenergia hasznosítása</a:t>
            </a:r>
          </a:p>
        </p:txBody>
      </p:sp>
      <p:sp>
        <p:nvSpPr>
          <p:cNvPr id="21508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362201" y="1905000"/>
            <a:ext cx="3929063" cy="4191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hu-HU" dirty="0" smtClean="0"/>
              <a:t>    Áramtermelés</a:t>
            </a:r>
          </a:p>
        </p:txBody>
      </p:sp>
      <p:sp>
        <p:nvSpPr>
          <p:cNvPr id="21509" name="Rectangle 5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6291264" y="1557339"/>
            <a:ext cx="4463822" cy="471328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hu-HU" dirty="0" smtClean="0"/>
              <a:t>  Vízszivattyúzás, átemelés</a:t>
            </a:r>
          </a:p>
        </p:txBody>
      </p:sp>
      <p:pic>
        <p:nvPicPr>
          <p:cNvPr id="19461" name="Picture 6" descr="nor2500-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349500"/>
            <a:ext cx="3073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757" y="2349500"/>
            <a:ext cx="33845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83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hu-HU" altLang="hu-HU" b="1" dirty="0">
                <a:latin typeface="+mn-lt"/>
              </a:rPr>
              <a:t>Szélenergia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4771" y="885372"/>
            <a:ext cx="9862457" cy="597262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hu-HU" altLang="hu-HU" dirty="0"/>
              <a:t>170 szélerőmű működik hazánkban. 329 MW teljesítménnyel</a:t>
            </a:r>
            <a:r>
              <a:rPr lang="hu-HU" altLang="hu-HU" dirty="0" smtClean="0"/>
              <a:t>.</a:t>
            </a:r>
            <a:endParaRPr lang="hu-HU" altLang="hu-HU" dirty="0"/>
          </a:p>
          <a:p>
            <a:pPr algn="just">
              <a:lnSpc>
                <a:spcPct val="150000"/>
              </a:lnSpc>
            </a:pPr>
            <a:r>
              <a:rPr lang="hu-HU" altLang="hu-HU" dirty="0"/>
              <a:t>Az évi 8760 órából 2000-2500 átlagosan a hasznosítható szélóra. </a:t>
            </a:r>
          </a:p>
          <a:p>
            <a:pPr algn="just">
              <a:lnSpc>
                <a:spcPct val="150000"/>
              </a:lnSpc>
            </a:pPr>
            <a:r>
              <a:rPr lang="hu-HU" altLang="hu-HU" dirty="0"/>
              <a:t>1 db 1 MW-os teljesítményhez 300-400 millió forint beruházási költség szükséges.</a:t>
            </a:r>
          </a:p>
          <a:p>
            <a:pPr algn="just">
              <a:lnSpc>
                <a:spcPct val="150000"/>
              </a:lnSpc>
            </a:pPr>
            <a:r>
              <a:rPr lang="hu-HU" altLang="hu-HU" dirty="0"/>
              <a:t>Az jelenlegi áram átvételi ár nem teszi gazdaságossá az új beruházásokat, így a bankok sem támogatják. 10-20 év a megtérülési idő.</a:t>
            </a:r>
          </a:p>
          <a:p>
            <a:pPr algn="just">
              <a:lnSpc>
                <a:spcPct val="150000"/>
              </a:lnSpc>
            </a:pPr>
            <a:r>
              <a:rPr lang="hu-HU" altLang="hu-HU" dirty="0"/>
              <a:t>A hazai szélpotenciál még </a:t>
            </a:r>
            <a:r>
              <a:rPr lang="hu-HU" altLang="hu-HU" dirty="0" err="1"/>
              <a:t>kb</a:t>
            </a:r>
            <a:r>
              <a:rPr lang="hu-HU" altLang="hu-HU" dirty="0"/>
              <a:t> 500 MW teljesítményt szavatolna.</a:t>
            </a:r>
          </a:p>
        </p:txBody>
      </p:sp>
    </p:spTree>
    <p:extLst>
      <p:ext uri="{BB962C8B-B14F-4D97-AF65-F5344CB8AC3E}">
        <p14:creationId xmlns:p14="http://schemas.microsoft.com/office/powerpoint/2010/main" val="2986759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diy-wind-generator-plans-build-wind-turbine-make-wind-generator-ametek-3008x2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145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92313" y="1"/>
            <a:ext cx="8229600" cy="836613"/>
          </a:xfrm>
        </p:spPr>
        <p:txBody>
          <a:bodyPr/>
          <a:lstStyle/>
          <a:p>
            <a:pPr algn="ctr" eaLnBrk="1" hangingPunct="1">
              <a:defRPr/>
            </a:pPr>
            <a:r>
              <a:rPr lang="hu-HU" b="1" dirty="0" smtClean="0">
                <a:latin typeface="+mn-lt"/>
              </a:rPr>
              <a:t>Szélturbinás rendszer</a:t>
            </a:r>
          </a:p>
        </p:txBody>
      </p:sp>
      <p:sp>
        <p:nvSpPr>
          <p:cNvPr id="8089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03388" y="765175"/>
            <a:ext cx="8507412" cy="575945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120000"/>
              </a:lnSpc>
              <a:buNone/>
              <a:defRPr/>
            </a:pPr>
            <a:r>
              <a:rPr lang="hu-HU" b="1" dirty="0" smtClean="0"/>
              <a:t>Termelése szél erősség és időbeni eloszlásától függ. Mérések alapján: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hu-HU" dirty="0" smtClean="0"/>
              <a:t>400w-os : havi 15-80 kWh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hu-HU" dirty="0" smtClean="0"/>
              <a:t>1000w-os: havi 200-500 kWh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hu-HU" dirty="0" smtClean="0"/>
              <a:t>3000w-os:havi 300-800 kWh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hu-HU" b="1" dirty="0" smtClean="0"/>
              <a:t>Árak:</a:t>
            </a:r>
          </a:p>
          <a:p>
            <a:pPr>
              <a:lnSpc>
                <a:spcPct val="120000"/>
              </a:lnSpc>
              <a:defRPr/>
            </a:pPr>
            <a:r>
              <a:rPr lang="hu-HU" dirty="0" smtClean="0"/>
              <a:t>400w: 600-800 </a:t>
            </a:r>
            <a:r>
              <a:rPr lang="hu-HU" dirty="0" err="1" smtClean="0"/>
              <a:t>Eur</a:t>
            </a:r>
            <a:endParaRPr lang="hu-HU" dirty="0" smtClean="0"/>
          </a:p>
          <a:p>
            <a:pPr>
              <a:lnSpc>
                <a:spcPct val="120000"/>
              </a:lnSpc>
              <a:defRPr/>
            </a:pPr>
            <a:r>
              <a:rPr lang="hu-HU" dirty="0" smtClean="0"/>
              <a:t>1000w: 1750-3500 </a:t>
            </a:r>
            <a:r>
              <a:rPr lang="hu-HU" dirty="0" err="1" smtClean="0"/>
              <a:t>Eur</a:t>
            </a:r>
            <a:endParaRPr lang="hu-HU" dirty="0" smtClean="0"/>
          </a:p>
          <a:p>
            <a:pPr>
              <a:lnSpc>
                <a:spcPct val="120000"/>
              </a:lnSpc>
              <a:defRPr/>
            </a:pPr>
            <a:r>
              <a:rPr lang="hu-HU" dirty="0" smtClean="0"/>
              <a:t>3000w: 5000-7000 </a:t>
            </a:r>
            <a:r>
              <a:rPr lang="hu-HU" dirty="0" err="1" smtClean="0"/>
              <a:t>Eur</a:t>
            </a:r>
            <a:endParaRPr lang="hu-HU" dirty="0" smtClean="0"/>
          </a:p>
          <a:p>
            <a:pPr>
              <a:lnSpc>
                <a:spcPct val="120000"/>
              </a:lnSpc>
              <a:defRPr/>
            </a:pPr>
            <a:r>
              <a:rPr lang="hu-HU" dirty="0" smtClean="0"/>
              <a:t>10kW: 10.000 - 20.000 </a:t>
            </a:r>
            <a:r>
              <a:rPr lang="hu-HU" dirty="0" err="1" smtClean="0"/>
              <a:t>Eur-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05960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8764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altLang="hu-HU" sz="4900" b="1" dirty="0">
                <a:latin typeface="+mn-lt"/>
              </a:rPr>
              <a:t>A vízenergia </a:t>
            </a:r>
            <a:r>
              <a:rPr lang="hu-HU" altLang="hu-HU" sz="4000" b="1" dirty="0" smtClean="0">
                <a:latin typeface="+mn-lt"/>
              </a:rPr>
              <a:t/>
            </a:r>
            <a:br>
              <a:rPr lang="hu-HU" altLang="hu-HU" sz="4000" b="1" dirty="0" smtClean="0">
                <a:latin typeface="+mn-lt"/>
              </a:rPr>
            </a:br>
            <a:endParaRPr lang="hu-HU" altLang="hu-HU" sz="4000" b="1" dirty="0">
              <a:latin typeface="+mn-lt"/>
            </a:endParaRPr>
          </a:p>
        </p:txBody>
      </p:sp>
      <p:pic>
        <p:nvPicPr>
          <p:cNvPr id="180227" name="Picture 3" descr="j0296926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0769" y="2670403"/>
            <a:ext cx="3240088" cy="2692400"/>
          </a:xfrm>
          <a:noFill/>
        </p:spPr>
      </p:pic>
      <p:pic>
        <p:nvPicPr>
          <p:cNvPr id="180228" name="Picture 4" descr="j0236489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8921" y="2697390"/>
            <a:ext cx="1998662" cy="2665413"/>
          </a:xfrm>
          <a:noFill/>
        </p:spPr>
      </p:pic>
      <p:sp>
        <p:nvSpPr>
          <p:cNvPr id="3" name="Szövegdoboz 2"/>
          <p:cNvSpPr txBox="1"/>
          <p:nvPr/>
        </p:nvSpPr>
        <p:spPr>
          <a:xfrm>
            <a:off x="406400" y="1565321"/>
            <a:ext cx="1137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3200" dirty="0" smtClean="0"/>
              <a:t>A </a:t>
            </a:r>
            <a:r>
              <a:rPr lang="hu-HU" altLang="hu-HU" sz="3200" dirty="0"/>
              <a:t>víz körforgásának köszönhető, amit szintén a napsugárzás biztosít.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06896970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30239" y="146052"/>
            <a:ext cx="10972800" cy="1143000"/>
          </a:xfrm>
        </p:spPr>
        <p:txBody>
          <a:bodyPr/>
          <a:lstStyle/>
          <a:p>
            <a:pPr algn="ctr" eaLnBrk="1" hangingPunct="1"/>
            <a:r>
              <a:rPr lang="hu-HU" altLang="hu-HU" b="1" dirty="0" smtClean="0">
                <a:latin typeface="+mn-lt"/>
              </a:rPr>
              <a:t>Magyarország vízerőművei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78934" y="1318420"/>
            <a:ext cx="8002588" cy="15414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dirty="0"/>
              <a:t>Összesen 37 vízerőmű épült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hu-HU" dirty="0"/>
              <a:t>Néhány nagyobb teljesítményű: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hu-HU" altLang="hu-HU" u="sng" dirty="0"/>
              <a:t>Tisza folyó: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hu-HU" altLang="hu-HU" dirty="0"/>
          </a:p>
          <a:p>
            <a:pPr eaLnBrk="1" hangingPunct="1">
              <a:lnSpc>
                <a:spcPct val="90000"/>
              </a:lnSpc>
            </a:pPr>
            <a:endParaRPr lang="hu-HU" altLang="hu-HU" dirty="0"/>
          </a:p>
          <a:p>
            <a:pPr eaLnBrk="1" hangingPunct="1">
              <a:lnSpc>
                <a:spcPct val="90000"/>
              </a:lnSpc>
            </a:pPr>
            <a:endParaRPr lang="hu-HU" altLang="hu-HU" dirty="0"/>
          </a:p>
        </p:txBody>
      </p:sp>
      <p:sp>
        <p:nvSpPr>
          <p:cNvPr id="196614" name="Text Box 6"/>
          <p:cNvSpPr txBox="1">
            <a:spLocks noChangeArrowheads="1"/>
          </p:cNvSpPr>
          <p:nvPr/>
        </p:nvSpPr>
        <p:spPr bwMode="auto">
          <a:xfrm>
            <a:off x="3000376" y="4941889"/>
            <a:ext cx="3116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000" b="1" i="1"/>
              <a:t>Tiszalök (12500 kW )</a:t>
            </a:r>
          </a:p>
          <a:p>
            <a:pPr eaLnBrk="1" hangingPunct="1"/>
            <a:endParaRPr lang="hu-HU" altLang="hu-HU" sz="2000" b="1" i="1"/>
          </a:p>
        </p:txBody>
      </p:sp>
      <p:sp>
        <p:nvSpPr>
          <p:cNvPr id="196615" name="Text Box 7"/>
          <p:cNvSpPr txBox="1">
            <a:spLocks noChangeArrowheads="1"/>
          </p:cNvSpPr>
          <p:nvPr/>
        </p:nvSpPr>
        <p:spPr bwMode="auto">
          <a:xfrm>
            <a:off x="7248526" y="4941888"/>
            <a:ext cx="265112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000" b="1" i="1"/>
              <a:t>Kisköre ( 28000 kW )</a:t>
            </a:r>
          </a:p>
          <a:p>
            <a:pPr eaLnBrk="1" hangingPunct="1"/>
            <a:endParaRPr lang="hu-HU" altLang="hu-HU" b="1" i="1"/>
          </a:p>
        </p:txBody>
      </p:sp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2135188" y="5300663"/>
            <a:ext cx="38163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hu-HU" altLang="hu-HU" sz="2800" u="sng"/>
              <a:t>Rába folyó: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hu-HU" altLang="hu-HU" sz="2800" u="sng"/>
          </a:p>
          <a:p>
            <a:pPr eaLnBrk="1" hangingPunct="1"/>
            <a:r>
              <a:rPr lang="hu-HU" altLang="hu-HU" sz="2000" b="1" i="1"/>
              <a:t>       Ikervár (1540 kW</a:t>
            </a:r>
            <a:r>
              <a:rPr lang="hu-HU" altLang="hu-HU" sz="2000"/>
              <a:t> ) </a:t>
            </a:r>
          </a:p>
        </p:txBody>
      </p:sp>
      <p:pic>
        <p:nvPicPr>
          <p:cNvPr id="24583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997201"/>
            <a:ext cx="3606800" cy="1954213"/>
          </a:xfrm>
        </p:spPr>
      </p:pic>
      <p:pic>
        <p:nvPicPr>
          <p:cNvPr id="24584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9" y="2997201"/>
            <a:ext cx="3679825" cy="1992313"/>
          </a:xfrm>
        </p:spPr>
      </p:pic>
    </p:spTree>
    <p:extLst>
      <p:ext uri="{BB962C8B-B14F-4D97-AF65-F5344CB8AC3E}">
        <p14:creationId xmlns:p14="http://schemas.microsoft.com/office/powerpoint/2010/main" val="382539342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6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/>
      <p:bldP spid="196611" grpId="0" build="p"/>
      <p:bldP spid="196614" grpId="0"/>
      <p:bldP spid="196615" grpId="0"/>
      <p:bldP spid="1966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1524000" y="188914"/>
            <a:ext cx="7164388" cy="11398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b="1" dirty="0" smtClean="0">
                <a:latin typeface="+mn-lt"/>
              </a:rPr>
              <a:t>Áramtermelés</a:t>
            </a:r>
            <a:endParaRPr lang="hu-HU" b="1" dirty="0">
              <a:latin typeface="+mn-lt"/>
            </a:endParaRPr>
          </a:p>
        </p:txBody>
      </p:sp>
      <p:sp>
        <p:nvSpPr>
          <p:cNvPr id="45059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1524000" y="1600201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3600" dirty="0" smtClean="0"/>
              <a:t>Napelemek</a:t>
            </a:r>
          </a:p>
          <a:p>
            <a:pPr eaLnBrk="1" hangingPunct="1">
              <a:defRPr/>
            </a:pPr>
            <a:r>
              <a:rPr lang="hu-HU" sz="3600" dirty="0" smtClean="0"/>
              <a:t>Szélturbinák</a:t>
            </a:r>
          </a:p>
          <a:p>
            <a:pPr eaLnBrk="1" hangingPunct="1">
              <a:defRPr/>
            </a:pPr>
            <a:r>
              <a:rPr lang="hu-HU" sz="3600" dirty="0" smtClean="0"/>
              <a:t>Vízturbinák</a:t>
            </a:r>
          </a:p>
        </p:txBody>
      </p:sp>
      <p:pic>
        <p:nvPicPr>
          <p:cNvPr id="30724" name="Picture 4" descr="Kívü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1108076"/>
            <a:ext cx="4176713" cy="2587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IMG_114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3789363"/>
            <a:ext cx="3382962" cy="2832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789364"/>
            <a:ext cx="4248150" cy="2808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56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60500" y="509589"/>
            <a:ext cx="9271000" cy="585787"/>
          </a:xfrm>
        </p:spPr>
        <p:txBody>
          <a:bodyPr>
            <a:noAutofit/>
          </a:bodyPr>
          <a:lstStyle/>
          <a:p>
            <a:pPr algn="ctr"/>
            <a:r>
              <a:rPr lang="hu-HU" altLang="hu-HU" b="1" dirty="0" smtClean="0">
                <a:latin typeface="+mn-lt"/>
              </a:rPr>
              <a:t>Melléktermék, biomassza felhasználás</a:t>
            </a:r>
            <a:endParaRPr lang="hu-HU" altLang="hu-HU" b="1" dirty="0">
              <a:latin typeface="+mn-lt"/>
            </a:endParaRP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1268414"/>
            <a:ext cx="8642350" cy="5233986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hu-HU" altLang="hu-HU" sz="3200" u="sng" dirty="0"/>
              <a:t>Primer melléktermék biomasszák</a:t>
            </a:r>
            <a:r>
              <a:rPr lang="hu-HU" altLang="hu-HU" sz="3200" u="sng" dirty="0" smtClean="0"/>
              <a:t>:</a:t>
            </a:r>
          </a:p>
          <a:p>
            <a:pPr>
              <a:lnSpc>
                <a:spcPct val="80000"/>
              </a:lnSpc>
              <a:buFontTx/>
              <a:buNone/>
            </a:pPr>
            <a:endParaRPr lang="hu-HU" altLang="hu-HU" dirty="0"/>
          </a:p>
          <a:p>
            <a:pPr lvl="1">
              <a:lnSpc>
                <a:spcPct val="80000"/>
              </a:lnSpc>
              <a:spcBef>
                <a:spcPct val="0"/>
              </a:spcBef>
            </a:pPr>
            <a:r>
              <a:rPr lang="hu-HU" altLang="hu-HU" sz="3200" dirty="0" smtClean="0"/>
              <a:t>Mezőgazdaság:</a:t>
            </a:r>
          </a:p>
          <a:p>
            <a:pPr marL="457200" lvl="1" indent="0">
              <a:lnSpc>
                <a:spcPct val="80000"/>
              </a:lnSpc>
              <a:spcBef>
                <a:spcPct val="0"/>
              </a:spcBef>
              <a:buNone/>
            </a:pPr>
            <a:endParaRPr lang="hu-HU" altLang="hu-HU" sz="3200" dirty="0"/>
          </a:p>
          <a:p>
            <a:pPr lvl="2">
              <a:lnSpc>
                <a:spcPct val="80000"/>
              </a:lnSpc>
              <a:spcBef>
                <a:spcPct val="0"/>
              </a:spcBef>
            </a:pPr>
            <a:r>
              <a:rPr lang="hu-HU" altLang="hu-HU" sz="2800" dirty="0"/>
              <a:t>Főtermék: mag</a:t>
            </a:r>
          </a:p>
          <a:p>
            <a:pPr lvl="2">
              <a:lnSpc>
                <a:spcPct val="80000"/>
              </a:lnSpc>
              <a:spcBef>
                <a:spcPct val="0"/>
              </a:spcBef>
            </a:pPr>
            <a:r>
              <a:rPr lang="hu-HU" altLang="hu-HU" sz="2800" dirty="0"/>
              <a:t>Melléktermék: szár, szalma, nyesedék, stb.</a:t>
            </a:r>
          </a:p>
          <a:p>
            <a:pPr lvl="2">
              <a:lnSpc>
                <a:spcPct val="80000"/>
              </a:lnSpc>
              <a:spcBef>
                <a:spcPct val="0"/>
              </a:spcBef>
            </a:pPr>
            <a:endParaRPr lang="hu-HU" altLang="hu-HU" sz="2800" dirty="0"/>
          </a:p>
          <a:p>
            <a:pPr lvl="2">
              <a:lnSpc>
                <a:spcPct val="80000"/>
              </a:lnSpc>
              <a:spcBef>
                <a:spcPct val="0"/>
              </a:spcBef>
            </a:pPr>
            <a:r>
              <a:rPr lang="hu-HU" altLang="hu-HU" sz="2800" dirty="0"/>
              <a:t>Főtermék: primer agráripari termék</a:t>
            </a:r>
          </a:p>
          <a:p>
            <a:pPr lvl="2">
              <a:lnSpc>
                <a:spcPct val="80000"/>
              </a:lnSpc>
              <a:spcBef>
                <a:spcPct val="0"/>
              </a:spcBef>
            </a:pPr>
            <a:r>
              <a:rPr lang="hu-HU" altLang="hu-HU" sz="2800" dirty="0"/>
              <a:t>Melléktermék: csutka, </a:t>
            </a:r>
            <a:r>
              <a:rPr lang="hu-HU" altLang="hu-HU" sz="2800" dirty="0" smtClean="0"/>
              <a:t>maghéj, </a:t>
            </a:r>
            <a:r>
              <a:rPr lang="hu-HU" altLang="hu-HU" sz="2800" dirty="0"/>
              <a:t>présmaradványok</a:t>
            </a:r>
          </a:p>
          <a:p>
            <a:pPr lvl="2">
              <a:lnSpc>
                <a:spcPct val="80000"/>
              </a:lnSpc>
              <a:spcBef>
                <a:spcPct val="0"/>
              </a:spcBef>
            </a:pPr>
            <a:endParaRPr lang="hu-HU" altLang="hu-HU" sz="2800" dirty="0"/>
          </a:p>
          <a:p>
            <a:pPr lvl="2">
              <a:lnSpc>
                <a:spcPct val="80000"/>
              </a:lnSpc>
              <a:spcBef>
                <a:spcPct val="0"/>
              </a:spcBef>
            </a:pPr>
            <a:r>
              <a:rPr lang="hu-HU" altLang="hu-HU" sz="2800" dirty="0"/>
              <a:t>Főtermék: szőlő, gyümölcs</a:t>
            </a:r>
          </a:p>
          <a:p>
            <a:pPr lvl="2">
              <a:lnSpc>
                <a:spcPct val="80000"/>
              </a:lnSpc>
              <a:spcBef>
                <a:spcPct val="0"/>
              </a:spcBef>
            </a:pPr>
            <a:r>
              <a:rPr lang="hu-HU" altLang="hu-HU" sz="2800" dirty="0"/>
              <a:t>Melléktermék: gally, venyige, egyéb</a:t>
            </a:r>
          </a:p>
          <a:p>
            <a:pPr lvl="2">
              <a:lnSpc>
                <a:spcPct val="80000"/>
              </a:lnSpc>
              <a:spcBef>
                <a:spcPct val="0"/>
              </a:spcBef>
            </a:pPr>
            <a:endParaRPr lang="hu-HU" altLang="hu-HU" sz="2800" dirty="0">
              <a:solidFill>
                <a:schemeClr val="bg2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hu-HU" altLang="hu-HU" dirty="0">
              <a:solidFill>
                <a:schemeClr val="bg2"/>
              </a:solidFill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u-HU" altLang="hu-HU" dirty="0"/>
              <a:t>A </a:t>
            </a:r>
            <a:r>
              <a:rPr lang="hu-HU" altLang="hu-HU" dirty="0" err="1"/>
              <a:t>lignocellulózok</a:t>
            </a:r>
            <a:r>
              <a:rPr lang="hu-HU" altLang="hu-HU" dirty="0"/>
              <a:t> </a:t>
            </a:r>
            <a:r>
              <a:rPr lang="hu-HU" altLang="hu-HU" dirty="0" smtClean="0"/>
              <a:t>környezetbarát </a:t>
            </a:r>
            <a:r>
              <a:rPr lang="hu-HU" altLang="hu-HU" dirty="0"/>
              <a:t>tüzelőanyagok.</a:t>
            </a:r>
          </a:p>
        </p:txBody>
      </p:sp>
    </p:spTree>
    <p:extLst>
      <p:ext uri="{BB962C8B-B14F-4D97-AF65-F5344CB8AC3E}">
        <p14:creationId xmlns:p14="http://schemas.microsoft.com/office/powerpoint/2010/main" val="315168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22" name="Picture 2" descr="miscathusbalaz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52513"/>
            <a:ext cx="9109075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7123" name="Text Box 3"/>
          <p:cNvSpPr txBox="1">
            <a:spLocks noChangeArrowheads="1"/>
          </p:cNvSpPr>
          <p:nvPr/>
        </p:nvSpPr>
        <p:spPr bwMode="auto">
          <a:xfrm>
            <a:off x="2099355" y="5633131"/>
            <a:ext cx="7958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hu-HU" altLang="hu-HU" sz="2800" b="1" dirty="0">
                <a:latin typeface="+mn-lt"/>
              </a:rPr>
              <a:t>MISZKANTHUS BETAKARÍTÁSA BÁLÁZVA</a:t>
            </a:r>
          </a:p>
        </p:txBody>
      </p:sp>
    </p:spTree>
    <p:extLst>
      <p:ext uri="{BB962C8B-B14F-4D97-AF65-F5344CB8AC3E}">
        <p14:creationId xmlns:p14="http://schemas.microsoft.com/office/powerpoint/2010/main" val="34902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0" name="Picture 2" descr="miscpel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60338"/>
            <a:ext cx="6697662" cy="66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51" name="Text Box 3"/>
          <p:cNvSpPr txBox="1">
            <a:spLocks noChangeArrowheads="1"/>
          </p:cNvSpPr>
          <p:nvPr/>
        </p:nvSpPr>
        <p:spPr bwMode="auto">
          <a:xfrm>
            <a:off x="7608889" y="6021388"/>
            <a:ext cx="15319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hu-HU" altLang="hu-HU">
                <a:solidFill>
                  <a:schemeClr val="bg1"/>
                </a:solidFill>
                <a:latin typeface="Arial" panose="020B0604020202020204" pitchFamily="34" charset="0"/>
              </a:rPr>
              <a:t>Agripellet</a:t>
            </a:r>
          </a:p>
        </p:txBody>
      </p:sp>
    </p:spTree>
    <p:extLst>
      <p:ext uri="{BB962C8B-B14F-4D97-AF65-F5344CB8AC3E}">
        <p14:creationId xmlns:p14="http://schemas.microsoft.com/office/powerpoint/2010/main" val="370131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5169" y="101601"/>
            <a:ext cx="10515600" cy="6389352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hu-HU" sz="3200" dirty="0" smtClean="0"/>
              <a:t>Az emberiség eddig megszokott életmódját fenyegető veszélyeknek az éghajlatváltozás (akár melegedéssel, akár hűléssel folytatódik) csak egyike, nem is a legfontosabbika.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hu-HU" dirty="0" smtClean="0"/>
          </a:p>
          <a:p>
            <a:pPr marL="0" indent="0" algn="just">
              <a:lnSpc>
                <a:spcPct val="110000"/>
              </a:lnSpc>
              <a:buNone/>
            </a:pPr>
            <a:r>
              <a:rPr lang="hu-HU" sz="3200" dirty="0" smtClean="0"/>
              <a:t>Globálisan kevés lehet (lesz) az energia, az olcsó édesvíz, az élelmiszer, veszélyben az élő környezet is. A problémák oka az emberiség szükségleteinek megállíthatatlannak tűnő növekedése.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sz="3200" dirty="0"/>
              <a:t>Népességnövekedés 1912-2012 között: 	4-szeres</a:t>
            </a:r>
          </a:p>
          <a:p>
            <a:pPr marL="0" indent="0">
              <a:buNone/>
            </a:pPr>
            <a:r>
              <a:rPr lang="hu-HU" sz="3200" dirty="0"/>
              <a:t>Energiafogyasztás 1912-2012 között: 		12-szeres</a:t>
            </a:r>
          </a:p>
          <a:p>
            <a:pPr marL="0" indent="0">
              <a:buNone/>
            </a:pPr>
            <a:r>
              <a:rPr lang="hu-HU" sz="3200" dirty="0"/>
              <a:t>Termelés 1912-2012 között:			 20-szoros</a:t>
            </a:r>
          </a:p>
          <a:p>
            <a:pPr algn="just">
              <a:lnSpc>
                <a:spcPct val="110000"/>
              </a:lnSpc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20968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rdinne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08" y="0"/>
            <a:ext cx="8873544" cy="562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30559" y="5801516"/>
            <a:ext cx="118614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altLang="hu-HU" sz="2400" b="1" dirty="0"/>
              <a:t>A föld tömegének </a:t>
            </a:r>
            <a:r>
              <a:rPr lang="de-CH" altLang="hu-HU" sz="2400" b="1" dirty="0"/>
              <a:t>99 %</a:t>
            </a:r>
            <a:r>
              <a:rPr lang="hu-HU" altLang="hu-HU" sz="2400" b="1" dirty="0" err="1"/>
              <a:t>-a</a:t>
            </a:r>
            <a:r>
              <a:rPr lang="hu-HU" altLang="hu-HU" sz="2400" b="1" dirty="0"/>
              <a:t> </a:t>
            </a:r>
            <a:r>
              <a:rPr lang="de-CH" altLang="hu-HU" sz="2400" b="1" dirty="0"/>
              <a:t>1000°C</a:t>
            </a:r>
            <a:r>
              <a:rPr lang="hu-HU" altLang="hu-HU" sz="2400" b="1" dirty="0" err="1"/>
              <a:t>-nál</a:t>
            </a:r>
            <a:r>
              <a:rPr lang="hu-HU" altLang="hu-HU" sz="2400" b="1" dirty="0"/>
              <a:t> magasabb hőmérsékletű</a:t>
            </a:r>
            <a:r>
              <a:rPr lang="de-CH" altLang="hu-HU" sz="2400" b="1" dirty="0" smtClean="0"/>
              <a:t>.</a:t>
            </a:r>
            <a:r>
              <a:rPr lang="hu-HU" altLang="hu-HU" sz="2400" b="1" dirty="0"/>
              <a:t> </a:t>
            </a:r>
            <a:r>
              <a:rPr lang="hu-HU" altLang="hu-HU" sz="2400" b="1" dirty="0" smtClean="0"/>
              <a:t>Csak</a:t>
            </a:r>
            <a:r>
              <a:rPr lang="de-CH" altLang="hu-HU" sz="2400" b="1" dirty="0" smtClean="0"/>
              <a:t> </a:t>
            </a:r>
            <a:r>
              <a:rPr lang="de-CH" altLang="hu-HU" sz="2400" b="1" dirty="0"/>
              <a:t>0.1 %</a:t>
            </a:r>
            <a:r>
              <a:rPr lang="hu-HU" altLang="hu-HU" sz="2400" b="1" dirty="0" err="1"/>
              <a:t>-a</a:t>
            </a:r>
            <a:r>
              <a:rPr lang="hu-HU" altLang="hu-HU" sz="2400" b="1" dirty="0"/>
              <a:t> hidegebb, mint</a:t>
            </a:r>
            <a:r>
              <a:rPr lang="de-CH" altLang="hu-HU" sz="2400" b="1" dirty="0"/>
              <a:t> </a:t>
            </a:r>
            <a:r>
              <a:rPr lang="de-CH" altLang="hu-HU" sz="2400" b="1" dirty="0" smtClean="0"/>
              <a:t>100°C.</a:t>
            </a:r>
            <a:r>
              <a:rPr lang="hu-HU" altLang="hu-HU" sz="2400" b="1" dirty="0"/>
              <a:t> </a:t>
            </a:r>
            <a:r>
              <a:rPr lang="hu-HU" altLang="hu-HU" sz="2400" b="1" dirty="0" smtClean="0"/>
              <a:t>A </a:t>
            </a:r>
            <a:r>
              <a:rPr lang="hu-HU" altLang="hu-HU" sz="2400" b="1" dirty="0"/>
              <a:t>globális hő veszteség</a:t>
            </a:r>
            <a:r>
              <a:rPr lang="de-CH" altLang="hu-HU" sz="2400" b="1" dirty="0"/>
              <a:t> </a:t>
            </a:r>
            <a:r>
              <a:rPr lang="hu-HU" altLang="hu-HU" sz="2400" b="1" dirty="0"/>
              <a:t>mennyisége</a:t>
            </a:r>
            <a:r>
              <a:rPr lang="de-CH" altLang="hu-HU" sz="2400" b="1" dirty="0"/>
              <a:t> </a:t>
            </a:r>
            <a:r>
              <a:rPr lang="hu-HU" altLang="hu-HU" sz="2400" b="1" dirty="0"/>
              <a:t>kb. </a:t>
            </a:r>
            <a:r>
              <a:rPr lang="de-CH" altLang="hu-HU" sz="2400" b="1" dirty="0"/>
              <a:t>40 </a:t>
            </a:r>
            <a:r>
              <a:rPr lang="hu-HU" altLang="hu-HU" sz="2400" b="1" dirty="0"/>
              <a:t>millió</a:t>
            </a:r>
            <a:r>
              <a:rPr lang="de-CH" altLang="hu-HU" sz="2400" b="1" dirty="0"/>
              <a:t> MW !</a:t>
            </a:r>
            <a:endParaRPr lang="en-GB" altLang="hu-HU" sz="2400" b="1" dirty="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087938" y="4076700"/>
            <a:ext cx="1212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altLang="hu-HU" sz="2400" b="1">
                <a:solidFill>
                  <a:srgbClr val="FF3300"/>
                </a:solidFill>
                <a:latin typeface="Times New Roman" panose="02020603050405020304" pitchFamily="18" charset="0"/>
              </a:rPr>
              <a:t>6000 °C</a:t>
            </a:r>
            <a:endParaRPr lang="en-GB" altLang="hu-HU" sz="24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248275" y="2733675"/>
            <a:ext cx="1212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altLang="hu-HU" sz="2400" b="1">
                <a:solidFill>
                  <a:srgbClr val="FF3300"/>
                </a:solidFill>
                <a:latin typeface="Times New Roman" panose="02020603050405020304" pitchFamily="18" charset="0"/>
              </a:rPr>
              <a:t>2500 °C</a:t>
            </a:r>
            <a:endParaRPr lang="en-GB" altLang="hu-HU" sz="24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 flipV="1">
            <a:off x="4876800" y="14478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546725" y="12192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 altLang="hu-HU" sz="2400">
              <a:latin typeface="Times New Roman" panose="02020603050405020304" pitchFamily="18" charset="0"/>
            </a:endParaRP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 flipH="1" flipV="1">
            <a:off x="5638800" y="12192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6553200" y="13716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flipV="1">
            <a:off x="7239000" y="12954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7451726" y="1184275"/>
            <a:ext cx="754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CH" altLang="hu-HU" sz="2400" b="1">
                <a:solidFill>
                  <a:srgbClr val="FF3300"/>
                </a:solidFill>
                <a:latin typeface="Times New Roman" panose="02020603050405020304" pitchFamily="18" charset="0"/>
              </a:rPr>
              <a:t>q</a:t>
            </a:r>
            <a:r>
              <a:rPr lang="de-CH" altLang="hu-HU" sz="2800" b="1" baseline="-25000">
                <a:solidFill>
                  <a:srgbClr val="FF3300"/>
                </a:solidFill>
                <a:latin typeface="Times New Roman" panose="02020603050405020304" pitchFamily="18" charset="0"/>
              </a:rPr>
              <a:t>terr</a:t>
            </a:r>
            <a:endParaRPr lang="en-GB" altLang="hu-HU" sz="2800" b="1" baseline="-250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380207" y="605522"/>
            <a:ext cx="515254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Geotermikus energia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352083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1"/>
            <a:ext cx="496252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242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0350"/>
            <a:ext cx="91440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344613" y="405947"/>
            <a:ext cx="475138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3200" b="1" dirty="0"/>
              <a:t>Minősített gyógyvizekkel rendelkező települések</a:t>
            </a:r>
            <a:r>
              <a:rPr lang="hu-HU" altLang="hu-HU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3254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5088"/>
            <a:ext cx="9144000" cy="698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76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hu-HU" altLang="hu-HU" b="1" dirty="0" smtClean="0">
                <a:effectLst/>
                <a:latin typeface="+mn-lt"/>
              </a:rPr>
              <a:t>Hagyományok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490" y="1062406"/>
            <a:ext cx="10628709" cy="55706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hu-HU" altLang="hu-HU" sz="3200" u="sng" dirty="0" smtClean="0">
                <a:effectLst/>
              </a:rPr>
              <a:t>Termálvíz az energetikában: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hu-HU" altLang="hu-HU" sz="3200" dirty="0"/>
              <a:t>A Parlament fűtése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hu-HU" altLang="hu-HU" sz="3200" dirty="0"/>
              <a:t>50 éves a kertészeti </a:t>
            </a:r>
            <a:r>
              <a:rPr lang="hu-HU" altLang="hu-HU" sz="3200" dirty="0" err="1"/>
              <a:t>hőhasznosítás</a:t>
            </a:r>
            <a:endParaRPr lang="hu-HU" altLang="hu-HU" sz="3200" dirty="0"/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hu-HU" altLang="hu-HU" sz="3200" dirty="0"/>
              <a:t>25 éves a kommunális </a:t>
            </a:r>
            <a:r>
              <a:rPr lang="hu-HU" altLang="hu-HU" sz="3200" dirty="0" err="1"/>
              <a:t>hőhasznosítás</a:t>
            </a:r>
            <a:r>
              <a:rPr lang="hu-HU" altLang="hu-HU" sz="3200" dirty="0"/>
              <a:t> is</a:t>
            </a:r>
          </a:p>
          <a:p>
            <a:pPr lvl="2">
              <a:lnSpc>
                <a:spcPct val="150000"/>
              </a:lnSpc>
              <a:buClr>
                <a:schemeClr val="tx1"/>
              </a:buClr>
              <a:buFontTx/>
              <a:buNone/>
            </a:pPr>
            <a:r>
              <a:rPr lang="hu-HU" altLang="hu-HU" sz="3200" dirty="0" smtClean="0">
                <a:effectLst/>
              </a:rPr>
              <a:t>   </a:t>
            </a:r>
            <a:r>
              <a:rPr lang="hu-HU" altLang="hu-HU" sz="3200" dirty="0" smtClean="0"/>
              <a:t>Szigetvár, Nagyatád, Szentes, Szeged,Csongrád,Makó, Hódmezővásárhely, Szarvas, Kistelek, Zalaegerszeg, Veresegyháza, Bóly, </a:t>
            </a:r>
            <a:r>
              <a:rPr lang="hu-HU" altLang="hu-HU" sz="3200" dirty="0"/>
              <a:t>Mórahalom…</a:t>
            </a:r>
          </a:p>
        </p:txBody>
      </p:sp>
    </p:spTree>
    <p:extLst>
      <p:ext uri="{BB962C8B-B14F-4D97-AF65-F5344CB8AC3E}">
        <p14:creationId xmlns:p14="http://schemas.microsoft.com/office/powerpoint/2010/main" val="27499939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54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81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68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altLang="hu-HU" b="1" dirty="0">
                <a:latin typeface="+mn-lt"/>
              </a:rPr>
              <a:t>A </a:t>
            </a:r>
            <a:r>
              <a:rPr lang="hu-HU" altLang="hu-HU" b="1" dirty="0" err="1">
                <a:latin typeface="+mn-lt"/>
              </a:rPr>
              <a:t>Kovács-Őzdomb</a:t>
            </a:r>
            <a:r>
              <a:rPr lang="hu-HU" altLang="hu-HU" b="1" dirty="0">
                <a:latin typeface="+mn-lt"/>
              </a:rPr>
              <a:t> lakópark</a:t>
            </a:r>
            <a:endParaRPr lang="en-US" altLang="hu-HU" b="1" dirty="0">
              <a:latin typeface="+mn-lt"/>
            </a:endParaRPr>
          </a:p>
        </p:txBody>
      </p:sp>
      <p:pic>
        <p:nvPicPr>
          <p:cNvPr id="24579" name="Picture 3" descr="Őzdomb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484313"/>
            <a:ext cx="7315200" cy="4849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179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3" y="0"/>
            <a:ext cx="10515600" cy="1325563"/>
          </a:xfrm>
        </p:spPr>
        <p:txBody>
          <a:bodyPr/>
          <a:lstStyle/>
          <a:p>
            <a:pPr algn="ctr"/>
            <a:r>
              <a:rPr lang="hu-HU" altLang="hu-HU" b="1" dirty="0">
                <a:latin typeface="+mn-lt"/>
              </a:rPr>
              <a:t>Energiaellátás / év </a:t>
            </a:r>
            <a:endParaRPr lang="en-US" altLang="hu-HU" b="1" dirty="0">
              <a:latin typeface="+mn-lt"/>
            </a:endParaRP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60" b="47141"/>
          <a:stretch>
            <a:fillRect/>
          </a:stretch>
        </p:blipFill>
        <p:spPr>
          <a:xfrm>
            <a:off x="2424113" y="1268414"/>
            <a:ext cx="7200900" cy="5056187"/>
          </a:xfrm>
        </p:spPr>
      </p:pic>
    </p:spTree>
    <p:extLst>
      <p:ext uri="{BB962C8B-B14F-4D97-AF65-F5344CB8AC3E}">
        <p14:creationId xmlns:p14="http://schemas.microsoft.com/office/powerpoint/2010/main" val="4242806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1" y="1277258"/>
            <a:ext cx="9631378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03388" y="156795"/>
            <a:ext cx="878522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/>
              <a:t>Hőszivattyús rendszerek</a:t>
            </a:r>
            <a:endParaRPr lang="hu-HU" sz="4400" b="1" dirty="0"/>
          </a:p>
        </p:txBody>
      </p:sp>
    </p:spTree>
    <p:extLst>
      <p:ext uri="{BB962C8B-B14F-4D97-AF65-F5344CB8AC3E}">
        <p14:creationId xmlns:p14="http://schemas.microsoft.com/office/powerpoint/2010/main" val="214405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60351"/>
            <a:ext cx="4216400" cy="62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6096001" y="1557339"/>
            <a:ext cx="5820228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3200" dirty="0"/>
              <a:t>Egy budapesti (Nagytétényi) családi ház levegős hőszivattyúval látja el az épületet. A levegős hőszivattyúk magyarországi viszonyok között is -15°C-ig is jól használhatók. Ez különösen előnyös akkor, hogy ha kiegészítjük még napkollektorokkal is</a:t>
            </a:r>
            <a:r>
              <a:rPr lang="hu-HU" altLang="hu-HU" sz="3200" dirty="0" smtClean="0"/>
              <a:t>. ( Az abszolút 0 fok = – 273,15</a:t>
            </a:r>
            <a:r>
              <a:rPr lang="hu-HU" altLang="hu-HU" sz="3200" baseline="30000" dirty="0" smtClean="0"/>
              <a:t>°</a:t>
            </a:r>
            <a:r>
              <a:rPr lang="hu-HU" altLang="hu-HU" sz="3200" dirty="0" smtClean="0"/>
              <a:t>C)</a:t>
            </a:r>
            <a:endParaRPr lang="hu-HU" altLang="hu-HU" sz="3200" dirty="0"/>
          </a:p>
        </p:txBody>
      </p:sp>
    </p:spTree>
    <p:extLst>
      <p:ext uri="{BB962C8B-B14F-4D97-AF65-F5344CB8AC3E}">
        <p14:creationId xmlns:p14="http://schemas.microsoft.com/office/powerpoint/2010/main" val="904961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3703" y="791335"/>
            <a:ext cx="10515600" cy="63879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3600" dirty="0" smtClean="0"/>
              <a:t>A fogyasztási igény nő, ugyanakkor a rendelkezésre álló természeti erőforrások és az ember földi élettere véges.</a:t>
            </a:r>
          </a:p>
          <a:p>
            <a:pPr marL="0" indent="0" algn="just">
              <a:buNone/>
            </a:pPr>
            <a:endParaRPr lang="hu-HU" sz="3600" dirty="0" smtClean="0"/>
          </a:p>
          <a:p>
            <a:pPr marL="0" indent="0" algn="just">
              <a:buNone/>
            </a:pPr>
            <a:r>
              <a:rPr lang="hu-HU" sz="3600" dirty="0" smtClean="0"/>
              <a:t>A szemünk előtt zajlik hatalmas tömegeknek a globális (nyugati) fogyasztói társadalomhoz való csatlakoztatása.</a:t>
            </a:r>
          </a:p>
          <a:p>
            <a:pPr marL="0" indent="0" algn="just">
              <a:buNone/>
            </a:pPr>
            <a:endParaRPr lang="hu-HU" sz="3600" dirty="0" smtClean="0"/>
          </a:p>
          <a:p>
            <a:pPr marL="0" indent="0" algn="just">
              <a:buNone/>
            </a:pPr>
            <a:r>
              <a:rPr lang="hu-HU" sz="3600" dirty="0" smtClean="0"/>
              <a:t>BOULDING {1986): "aki azt gondolja, hogy véges világunkban az exponenciális növekedés örökké folytatható, az vagy őrült, vagy közgazdász" ...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743209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03200"/>
            <a:ext cx="10515600" cy="638628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hu-HU" sz="3600" dirty="0" smtClean="0"/>
              <a:t>A megújuló energiasűrűsége kicsi, a klímaadottságok következtében állandóan változik a teljesítmény( napsugárzás és a szélenergia esetében) és nincs megoldva a biztonságos, olcsó tárolás. </a:t>
            </a:r>
          </a:p>
          <a:p>
            <a:pPr algn="just"/>
            <a:endParaRPr lang="hu-HU" sz="3600" dirty="0" smtClean="0"/>
          </a:p>
          <a:p>
            <a:pPr marL="0" indent="0" algn="just">
              <a:buNone/>
            </a:pPr>
            <a:r>
              <a:rPr lang="hu-HU" sz="3600" dirty="0" smtClean="0"/>
              <a:t>Az energiaellátás biztonsága érdekében egy alaperőművet fenn kell tartani, ami függetlenül termel villamos áramot a változó napenergia vagy a szél viszonyok mellett is ( a nap 24 órájában). Ezt szolgálja a paksi atomerőmű, ami az ország villamos energia termelésének 35%-át folyamatosan káros anyag kibocsájtása nélkül biztosítja. ( A 2 évi üzemanyaga elfér egy 5x5 méteres helységben, a kiégett üzemanyagcellák biztonságos tárolását is megoldottuk. 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31374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333829"/>
            <a:ext cx="10515600" cy="600891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u-HU" sz="3600" dirty="0"/>
              <a:t>A modern atomerőművek abszolút biztonságosan működnek. Jelenleg a világon 60 új blokk épül  a világ 15 országában és további 500 új blokkot terveznek építeni</a:t>
            </a:r>
            <a:r>
              <a:rPr lang="hu-HU" sz="3600" dirty="0" smtClean="0"/>
              <a:t>.</a:t>
            </a:r>
          </a:p>
          <a:p>
            <a:pPr marL="0" indent="0" algn="just">
              <a:buNone/>
            </a:pPr>
            <a:endParaRPr lang="hu-HU" sz="3600" dirty="0"/>
          </a:p>
          <a:p>
            <a:pPr marL="0" indent="0" algn="just">
              <a:buNone/>
            </a:pPr>
            <a:r>
              <a:rPr lang="hu-HU" sz="3600" dirty="0"/>
              <a:t>Az Európai Bizottság 2012. május 12-én egyértelműen kimondta, hogy az atomenergia várhatóan fontos része marad az EU energiarendszerének, ezért meghosszabbították az üzemelő blokkok élettartamát. </a:t>
            </a:r>
            <a:endParaRPr lang="hu-HU" sz="3600" dirty="0" smtClean="0"/>
          </a:p>
          <a:p>
            <a:pPr marL="0" indent="0" algn="just">
              <a:buNone/>
            </a:pPr>
            <a:endParaRPr lang="hu-HU" sz="3600" dirty="0"/>
          </a:p>
          <a:p>
            <a:pPr marL="0" indent="0" algn="just">
              <a:buNone/>
            </a:pPr>
            <a:r>
              <a:rPr lang="hu-HU" sz="3600" dirty="0"/>
              <a:t>Franciaországban a </a:t>
            </a:r>
            <a:r>
              <a:rPr lang="hu-HU" sz="3600" dirty="0" err="1"/>
              <a:t>villamosáram</a:t>
            </a:r>
            <a:r>
              <a:rPr lang="hu-HU" sz="3600" dirty="0"/>
              <a:t> termelésének több mint 75%-át atomerőművekből nyeri.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7674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3058" y="1030514"/>
            <a:ext cx="10515600" cy="529771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dirty="0" smtClean="0"/>
              <a:t>Németország erőltetett ütemű kapkodó, meggondolatlan energiapolitikája azt eredményezte, hogy egy-egy időszakban rendkívül nagy túltermelés volt ingyen adták más országoknak is az áramot, míg más időszakban, amikor a szél és a napsütés hiánya lépett fel szenes erőművek építésével,  újbóli üzembeállításával kellett a folyamatos villamos energia ellátást biztosítani. (Bizonytalan, mint a kutya vacsorája.)</a:t>
            </a:r>
          </a:p>
        </p:txBody>
      </p:sp>
    </p:spTree>
    <p:extLst>
      <p:ext uri="{BB962C8B-B14F-4D97-AF65-F5344CB8AC3E}">
        <p14:creationId xmlns:p14="http://schemas.microsoft.com/office/powerpoint/2010/main" val="23245478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858000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3000" dirty="0"/>
              <a:t>Jelenleg Európában a legmagasabb áram árat a  dánok fizetik, utána a németek következnek közel 100 Ft/</a:t>
            </a:r>
            <a:r>
              <a:rPr lang="hu-HU" sz="3000" dirty="0" err="1"/>
              <a:t>kWh-val</a:t>
            </a:r>
            <a:r>
              <a:rPr lang="hu-HU" sz="3000" dirty="0"/>
              <a:t>. Budapesten 32,5 </a:t>
            </a:r>
            <a:r>
              <a:rPr lang="hu-HU" sz="3000" dirty="0" err="1"/>
              <a:t>ft-ot</a:t>
            </a:r>
            <a:r>
              <a:rPr lang="hu-HU" sz="3000" dirty="0"/>
              <a:t>, addig Párizsban 57 Ft-ot fizetnek a villamos energia kW-jáért. A francia villamosenergia-termelés 70-75%-át atomerőművek biztosítják</a:t>
            </a:r>
            <a:r>
              <a:rPr lang="hu-HU" sz="3000" dirty="0" smtClean="0"/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30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3000" dirty="0"/>
              <a:t>Svájcban a stabil villamos energia- ellátáshoz szükséges volt, hogy Németországból szenes erőművekből származó villamos energiát importáljanak. (A svájci erőművek termelése nagyrészt vízerőművekből származik, sajnos a szárazabb időszakban már nem fedezte az igényeket.)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5165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70776" y="0"/>
            <a:ext cx="4450443" cy="636361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>
                <a:latin typeface="+mn-lt"/>
              </a:rPr>
              <a:t>Összefoglalás</a:t>
            </a:r>
            <a:endParaRPr lang="hu-HU" b="1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0527" y="798287"/>
            <a:ext cx="10990943" cy="605971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hu-HU" dirty="0" smtClean="0"/>
              <a:t>Az ember jelenleg óriási energiateljesítménnyel alakítja Földünk felszínét, szennyezi a vizet, földet, levegőt és befolyásolja az éghajlatot, folytatja a természeti kincsek ( nyersanyagok , talaj, édesvíz, az érintetlen természet) felélését, növeli a természetinek mondott katasztrófák számát, a globális kereskedelem révén folytatja az </a:t>
            </a:r>
            <a:r>
              <a:rPr lang="hu-HU" dirty="0" err="1" smtClean="0"/>
              <a:t>invazív</a:t>
            </a:r>
            <a:r>
              <a:rPr lang="hu-HU" dirty="0" smtClean="0"/>
              <a:t> fajok behurcolását, összeomlasztja az ökoszisztémákat. Világrészenként más hatások dominálnak.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hu-HU" dirty="0" smtClean="0"/>
              <a:t>Miközben az emberiség nagy része egyre nagyobb nyomorban kénytelen élni, a nyugati ember olyan kényelmi szintet ért el, hogy az ma már számára testi és lelki károsodást okoz ( drog, ital, elhízás, technikai függőség) de még több termékre és szolgáltatásra tart igényt.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6981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3000" y="249012"/>
            <a:ext cx="10515600" cy="1318532"/>
          </a:xfrm>
        </p:spPr>
        <p:txBody>
          <a:bodyPr>
            <a:normAutofit/>
          </a:bodyPr>
          <a:lstStyle/>
          <a:p>
            <a:r>
              <a:rPr lang="hu-HU" sz="3200" b="1" dirty="0" smtClean="0">
                <a:latin typeface="+mn-lt"/>
              </a:rPr>
              <a:t>Nincs helye a techno-optimizmusnak a következők miatt:</a:t>
            </a:r>
            <a:endParaRPr lang="hu-HU" sz="3200" b="1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262742"/>
            <a:ext cx="10515600" cy="559525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dirty="0" smtClean="0"/>
              <a:t> </a:t>
            </a:r>
            <a:r>
              <a:rPr lang="hu-HU" sz="3000" dirty="0" smtClean="0"/>
              <a:t>A megújuló kis területi energiasűrűsége, illetve az óriási energiaigénnyel kapcsolatos technikai kérdések megoldatlansága, akármilyen „tiszta” az energiaforrás, az energiafelhasználás hatása a természeti környezetre elsősorban az energia mennyiségétől és nem az energiaforrás fajtájától függ. Minden energiafajtának megvan ugyanis a maga hátránya, illetve természeti környezetet károsító következménye. A fossziliseké történelmileg a légszennyezés, (manapság a szén-dioxid kibocsátást is „légszennyezésnek” számítják.) az atomenergiáé az üzembiztonsági kockázat, a megújulóknak pedig általában a nagy területigény és a bonyolult technika ( beleértve a különleges ásványi nyersanyagok iránti igényt ( ritka földfémek).</a:t>
            </a:r>
          </a:p>
        </p:txBody>
      </p:sp>
    </p:spTree>
    <p:extLst>
      <p:ext uri="{BB962C8B-B14F-4D97-AF65-F5344CB8AC3E}">
        <p14:creationId xmlns:p14="http://schemas.microsoft.com/office/powerpoint/2010/main" val="22923907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420914"/>
            <a:ext cx="10515600" cy="643708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3200" dirty="0"/>
              <a:t>A jelenlegi fosszilis energia felhasználást megközelítő léptékű ún. megújuló energia előállítása (amennyiben egyáltalán lehetséges) ugyanolyan természetpusztító lenne, mint a hagyományos energiafajtáké.</a:t>
            </a:r>
          </a:p>
          <a:p>
            <a:pPr marL="0" indent="0" algn="just">
              <a:buNone/>
            </a:pPr>
            <a:endParaRPr lang="hu-HU" sz="3200" dirty="0"/>
          </a:p>
          <a:p>
            <a:pPr marL="0" indent="0" algn="just">
              <a:buNone/>
            </a:pPr>
            <a:r>
              <a:rPr lang="hu-HU" sz="3200" dirty="0" smtClean="0"/>
              <a:t>A természeti környezet állapota szempontjából az egyedül hatékony módszer az energia felhasználás drasztikus visszafogása lenne.  A fogyasztói társadalom növekedési igénye azonban végtelen. A természeti korlátokba való ütközés szinte elkerülhetetlen katasztrófát esetleges gyors összeomlást vetít előre. </a:t>
            </a:r>
          </a:p>
          <a:p>
            <a:pPr marL="0" indent="0">
              <a:buNone/>
            </a:pPr>
            <a:endParaRPr lang="hu-HU" sz="3200" dirty="0" smtClean="0"/>
          </a:p>
          <a:p>
            <a:pPr marL="0" indent="0">
              <a:buNone/>
            </a:pPr>
            <a:r>
              <a:rPr lang="hu-HU" sz="3200" dirty="0"/>
              <a:t> A</a:t>
            </a:r>
            <a:r>
              <a:rPr lang="hu-HU" sz="3200" dirty="0" smtClean="0"/>
              <a:t> helyzet emberileg megoldhatatlan.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561366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 smtClean="0">
                <a:latin typeface="+mn-lt"/>
              </a:rPr>
              <a:t>Egy több mint 2000 éves bibliai bölcs idézettel zárnánk az elmondottakat:</a:t>
            </a:r>
            <a:endParaRPr lang="hu-HU" sz="40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989943"/>
            <a:ext cx="11049000" cy="33031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4400" b="1" dirty="0" smtClean="0"/>
              <a:t>„Szegénységet vagy gazdagságot ne adj nekem ; táplálj engem hozzám illő eledellel!”</a:t>
            </a:r>
          </a:p>
          <a:p>
            <a:pPr marL="0" indent="0">
              <a:buNone/>
            </a:pPr>
            <a:r>
              <a:rPr lang="hu-HU" sz="4400" b="1" dirty="0" smtClean="0"/>
              <a:t>                                                              ( </a:t>
            </a:r>
            <a:r>
              <a:rPr lang="hu-HU" sz="4400" b="1" dirty="0" err="1" smtClean="0"/>
              <a:t>Plb</a:t>
            </a:r>
            <a:r>
              <a:rPr lang="hu-HU" sz="4400" b="1" dirty="0" smtClean="0"/>
              <a:t> 30,8).</a:t>
            </a:r>
            <a:endParaRPr lang="hu-HU" sz="4400" b="1" dirty="0"/>
          </a:p>
        </p:txBody>
      </p:sp>
    </p:spTree>
    <p:extLst>
      <p:ext uri="{BB962C8B-B14F-4D97-AF65-F5344CB8AC3E}">
        <p14:creationId xmlns:p14="http://schemas.microsoft.com/office/powerpoint/2010/main" val="34426303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1885" y="2130425"/>
            <a:ext cx="11364685" cy="1803400"/>
          </a:xfrm>
        </p:spPr>
        <p:txBody>
          <a:bodyPr anchor="ctr">
            <a:noAutofit/>
          </a:bodyPr>
          <a:lstStyle/>
          <a:p>
            <a:r>
              <a:rPr lang="hu-HU" altLang="hu-HU" sz="4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Köszönöm szíves figyelmüket</a:t>
            </a:r>
            <a:br>
              <a:rPr lang="hu-HU" altLang="hu-HU" sz="4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</a:br>
            <a:r>
              <a:rPr lang="hu-HU" altLang="hu-HU" sz="4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és örömmel várom észrevételeiket!</a:t>
            </a:r>
          </a:p>
        </p:txBody>
      </p:sp>
    </p:spTree>
    <p:extLst>
      <p:ext uri="{BB962C8B-B14F-4D97-AF65-F5344CB8AC3E}">
        <p14:creationId xmlns:p14="http://schemas.microsoft.com/office/powerpoint/2010/main" val="15602212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597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7466"/>
          </a:xfrm>
        </p:spPr>
        <p:txBody>
          <a:bodyPr/>
          <a:lstStyle/>
          <a:p>
            <a:pPr algn="ctr"/>
            <a:r>
              <a:rPr lang="hu-HU" b="1" dirty="0" smtClean="0"/>
              <a:t>A fosszilis energiahordozók?</a:t>
            </a:r>
            <a:br>
              <a:rPr lang="hu-HU" b="1" dirty="0" smtClean="0"/>
            </a:br>
            <a:r>
              <a:rPr lang="hu-HU" b="1" dirty="0" smtClean="0"/>
              <a:t>Meddig elég?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210823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707095"/>
              </p:ext>
            </p:extLst>
          </p:nvPr>
        </p:nvGraphicFramePr>
        <p:xfrm>
          <a:off x="1659082" y="485200"/>
          <a:ext cx="8497887" cy="4464051"/>
        </p:xfrm>
        <a:graphic>
          <a:graphicData uri="http://schemas.openxmlformats.org/drawingml/2006/table">
            <a:tbl>
              <a:tblPr/>
              <a:tblGrid>
                <a:gridCol w="647700"/>
                <a:gridCol w="1368425"/>
                <a:gridCol w="1223962"/>
                <a:gridCol w="1368425"/>
                <a:gridCol w="1223963"/>
                <a:gridCol w="1368425"/>
                <a:gridCol w="1296987"/>
              </a:tblGrid>
              <a:tr h="1804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hu-HU" altLang="hu-H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Földünk hagyományos fosszilis energiahordozóinak igazolt tartalékai és becsült készletei (2012-ben) valamint a készletek aránya az éves kitermeléshez. R/P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873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hu-HU" altLang="hu-H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Szén(milliárd tonna)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Földgáz(milliárd m3)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Kőolaj(milliárd hordó)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688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hu-HU" altLang="hu-H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Tartalék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Készlet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Tartalék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Készlet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Tartalék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Készlet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hu-HU" altLang="hu-H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1,004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21,208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232,000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790,000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1,694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5,871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R/P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 év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2780év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 év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241 év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 év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189 év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églalap 4"/>
          <p:cNvSpPr/>
          <p:nvPr/>
        </p:nvSpPr>
        <p:spPr>
          <a:xfrm>
            <a:off x="1659081" y="5045517"/>
            <a:ext cx="8497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None/>
            </a:pPr>
            <a:r>
              <a:rPr lang="hu-HU" altLang="hu-HU" sz="2400" i="1" dirty="0"/>
              <a:t>*</a:t>
            </a:r>
            <a:r>
              <a:rPr lang="hu-HU" altLang="hu-HU" sz="2400" b="1" i="1" dirty="0"/>
              <a:t>Megjegyzés: A földgáz esetében, ha a nem konvencionális földtani készletekkel, szerkezetekkel is számolunk (pl. palagáz stb.) akkor az R/P értéke kb. 400 év (forrás: WEO 2012.)</a:t>
            </a:r>
          </a:p>
        </p:txBody>
      </p:sp>
    </p:spTree>
    <p:extLst>
      <p:ext uri="{BB962C8B-B14F-4D97-AF65-F5344CB8AC3E}">
        <p14:creationId xmlns:p14="http://schemas.microsoft.com/office/powerpoint/2010/main" val="2488088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787960" y="260350"/>
            <a:ext cx="8229600" cy="720725"/>
          </a:xfrm>
        </p:spPr>
        <p:txBody>
          <a:bodyPr/>
          <a:lstStyle/>
          <a:p>
            <a:pPr algn="ctr"/>
            <a:r>
              <a:rPr lang="hu-HU" altLang="hu-HU" sz="3200" b="1" dirty="0">
                <a:latin typeface="+mn-lt"/>
              </a:rPr>
              <a:t>A </a:t>
            </a:r>
            <a:r>
              <a:rPr lang="hu-HU" altLang="hu-HU" sz="3200" b="1" dirty="0" err="1" smtClean="0">
                <a:latin typeface="+mn-lt"/>
              </a:rPr>
              <a:t>palagáztermelés</a:t>
            </a:r>
            <a:r>
              <a:rPr lang="hu-HU" altLang="hu-HU" sz="3200" b="1" dirty="0" smtClean="0">
                <a:latin typeface="+mn-lt"/>
              </a:rPr>
              <a:t> </a:t>
            </a:r>
            <a:r>
              <a:rPr lang="hu-HU" altLang="hu-HU" sz="3200" b="1" dirty="0">
                <a:latin typeface="+mn-lt"/>
              </a:rPr>
              <a:t>technológiája</a:t>
            </a:r>
          </a:p>
        </p:txBody>
      </p:sp>
      <p:pic>
        <p:nvPicPr>
          <p:cNvPr id="5" name="Picture 4" descr="img_30272_gas_extr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456" y="981075"/>
            <a:ext cx="7344121" cy="56536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883221" y="1326525"/>
            <a:ext cx="411988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L.N.G. probléma</a:t>
            </a:r>
          </a:p>
          <a:p>
            <a:endParaRPr lang="hu-HU" sz="2400" dirty="0"/>
          </a:p>
          <a:p>
            <a:pPr>
              <a:lnSpc>
                <a:spcPct val="150000"/>
              </a:lnSpc>
            </a:pPr>
            <a:r>
              <a:rPr lang="hu-HU" sz="2400" dirty="0" smtClean="0"/>
              <a:t>Ha – 161</a:t>
            </a:r>
            <a:r>
              <a:rPr lang="hu-HU" sz="2400" baseline="30000" dirty="0" smtClean="0"/>
              <a:t>°</a:t>
            </a:r>
            <a:r>
              <a:rPr lang="hu-HU" sz="2400" dirty="0" smtClean="0"/>
              <a:t>C-ra lehűtöm a földgázt,akkor 1m</a:t>
            </a:r>
            <a:r>
              <a:rPr lang="hu-HU" sz="2400" baseline="30000" dirty="0" smtClean="0"/>
              <a:t>3</a:t>
            </a:r>
            <a:r>
              <a:rPr lang="hu-HU" sz="2400" dirty="0" smtClean="0"/>
              <a:t>-es tartályba 600m</a:t>
            </a:r>
            <a:r>
              <a:rPr lang="hu-HU" sz="2400" baseline="30000" dirty="0" smtClean="0"/>
              <a:t>3</a:t>
            </a:r>
            <a:r>
              <a:rPr lang="hu-HU" sz="2400" dirty="0" smtClean="0"/>
              <a:t> fölgázt helyezhetek el, normál állapotú nyomás mellett. </a:t>
            </a:r>
          </a:p>
          <a:p>
            <a:pPr>
              <a:lnSpc>
                <a:spcPct val="150000"/>
              </a:lnSpc>
            </a:pPr>
            <a:r>
              <a:rPr lang="hu-HU" sz="2400" dirty="0" smtClean="0"/>
              <a:t>Magyarország átlagosan évente 10 milliárd m</a:t>
            </a:r>
            <a:r>
              <a:rPr lang="hu-HU" sz="2400" baseline="30000" dirty="0" smtClean="0"/>
              <a:t>3</a:t>
            </a:r>
            <a:r>
              <a:rPr lang="hu-HU" sz="2400" dirty="0" smtClean="0"/>
              <a:t> gázt fogyaszt.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319566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009" y="274638"/>
            <a:ext cx="8229600" cy="777875"/>
          </a:xfrm>
        </p:spPr>
        <p:txBody>
          <a:bodyPr/>
          <a:lstStyle/>
          <a:p>
            <a:pPr algn="ctr"/>
            <a:r>
              <a:rPr lang="hu-HU" altLang="hu-HU" b="1" dirty="0" smtClean="0">
                <a:latin typeface="+mn-lt"/>
              </a:rPr>
              <a:t>Kínai </a:t>
            </a:r>
            <a:r>
              <a:rPr lang="hu-HU" altLang="hu-HU" b="1" dirty="0">
                <a:latin typeface="+mn-lt"/>
              </a:rPr>
              <a:t>külszíni antracit </a:t>
            </a:r>
            <a:r>
              <a:rPr lang="hu-HU" altLang="hu-HU" b="1" dirty="0" smtClean="0">
                <a:latin typeface="+mn-lt"/>
              </a:rPr>
              <a:t>bánya</a:t>
            </a:r>
            <a:endParaRPr lang="hu-HU" altLang="hu-HU" b="1" dirty="0">
              <a:latin typeface="+mn-lt"/>
            </a:endParaRPr>
          </a:p>
        </p:txBody>
      </p:sp>
      <p:pic>
        <p:nvPicPr>
          <p:cNvPr id="5" name="Picture 5" descr="Kalimantan_Co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8534" y="1600200"/>
            <a:ext cx="6684963" cy="45259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232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12939"/>
          <a:stretch/>
        </p:blipFill>
        <p:spPr>
          <a:xfrm>
            <a:off x="2805545" y="1953493"/>
            <a:ext cx="5593774" cy="3228341"/>
          </a:xfrm>
        </p:spPr>
      </p:pic>
      <p:sp>
        <p:nvSpPr>
          <p:cNvPr id="5" name="Szövegdoboz 4"/>
          <p:cNvSpPr txBox="1"/>
          <p:nvPr/>
        </p:nvSpPr>
        <p:spPr>
          <a:xfrm>
            <a:off x="1418461" y="328222"/>
            <a:ext cx="918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b="1" dirty="0" smtClean="0"/>
              <a:t>Az energiafogyasztás hazai megoszlása</a:t>
            </a:r>
            <a:endParaRPr lang="hu-HU" sz="4400" b="1" dirty="0"/>
          </a:p>
        </p:txBody>
      </p:sp>
    </p:spTree>
    <p:extLst>
      <p:ext uri="{BB962C8B-B14F-4D97-AF65-F5344CB8AC3E}">
        <p14:creationId xmlns:p14="http://schemas.microsoft.com/office/powerpoint/2010/main" val="2137210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1647</Words>
  <Application>Microsoft Office PowerPoint</Application>
  <PresentationFormat>Szélesvásznú</PresentationFormat>
  <Paragraphs>221</Paragraphs>
  <Slides>49</Slides>
  <Notes>14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Wingdings</vt:lpstr>
      <vt:lpstr>Office-téma</vt:lpstr>
      <vt:lpstr>Őszintén a megújuló energiákról</vt:lpstr>
      <vt:lpstr>Energia és környezet – a fenntarthatóság kulcskérdései</vt:lpstr>
      <vt:lpstr>PowerPoint bemutató</vt:lpstr>
      <vt:lpstr>PowerPoint bemutató</vt:lpstr>
      <vt:lpstr>A fosszilis energiahordozók? Meddig elég?</vt:lpstr>
      <vt:lpstr>PowerPoint bemutató</vt:lpstr>
      <vt:lpstr>A palagáztermelés technológiája</vt:lpstr>
      <vt:lpstr>Kínai külszíni antracit bánya</vt:lpstr>
      <vt:lpstr>PowerPoint bemutató</vt:lpstr>
      <vt:lpstr> Mi az állam feladata az energiaellátással kapcsolatosan? </vt:lpstr>
      <vt:lpstr>PowerPoint bemutató</vt:lpstr>
      <vt:lpstr>PowerPoint bemutató</vt:lpstr>
      <vt:lpstr>A megújuló energiák</vt:lpstr>
      <vt:lpstr>A napenergia megjelenési formái:</vt:lpstr>
      <vt:lpstr>A napenergia alkalmazási területei</vt:lpstr>
      <vt:lpstr>PowerPoint bemutató</vt:lpstr>
      <vt:lpstr>Tipikus Napkollektoros Vízmelegítő rendszer ábrája</vt:lpstr>
      <vt:lpstr>Mennyit termel?</vt:lpstr>
      <vt:lpstr>A szélenergia is a napsugárzásra vezethető vissza</vt:lpstr>
      <vt:lpstr>Szélenergia hasznosítása</vt:lpstr>
      <vt:lpstr>Szélenergia</vt:lpstr>
      <vt:lpstr>PowerPoint bemutató</vt:lpstr>
      <vt:lpstr>Szélturbinás rendszer</vt:lpstr>
      <vt:lpstr>A vízenergia  </vt:lpstr>
      <vt:lpstr>Magyarország vízerőművei</vt:lpstr>
      <vt:lpstr>Áramtermelés</vt:lpstr>
      <vt:lpstr>Melléktermék, biomassza felhasználás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Hagyományok</vt:lpstr>
      <vt:lpstr>PowerPoint bemutató</vt:lpstr>
      <vt:lpstr>A Kovács-Őzdomb lakópark</vt:lpstr>
      <vt:lpstr>Energiaellátás / év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Összefoglalás</vt:lpstr>
      <vt:lpstr>Nincs helye a techno-optimizmusnak a következők miatt:</vt:lpstr>
      <vt:lpstr>PowerPoint bemutató</vt:lpstr>
      <vt:lpstr>Egy több mint 2000 éves bibliai bölcs idézettel zárnánk az elmondottakat:</vt:lpstr>
      <vt:lpstr>Köszönöm szíves figyelmüket és örömmel várom észrevételeiket!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Őszintén a megújúló energiákról</dc:title>
  <dc:creator>Lajos</dc:creator>
  <cp:lastModifiedBy>Lajos</cp:lastModifiedBy>
  <cp:revision>37</cp:revision>
  <cp:lastPrinted>2017-11-02T17:55:14Z</cp:lastPrinted>
  <dcterms:created xsi:type="dcterms:W3CDTF">2017-11-02T09:01:59Z</dcterms:created>
  <dcterms:modified xsi:type="dcterms:W3CDTF">2017-11-03T12:24:37Z</dcterms:modified>
</cp:coreProperties>
</file>